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92" r:id="rId2"/>
    <p:sldId id="330" r:id="rId3"/>
    <p:sldId id="269" r:id="rId4"/>
    <p:sldId id="326" r:id="rId5"/>
    <p:sldId id="268" r:id="rId6"/>
    <p:sldId id="327" r:id="rId7"/>
    <p:sldId id="258" r:id="rId8"/>
    <p:sldId id="271" r:id="rId9"/>
    <p:sldId id="291" r:id="rId10"/>
    <p:sldId id="286" r:id="rId11"/>
    <p:sldId id="295" r:id="rId12"/>
    <p:sldId id="306" r:id="rId13"/>
    <p:sldId id="302" r:id="rId14"/>
    <p:sldId id="307" r:id="rId15"/>
    <p:sldId id="296" r:id="rId16"/>
    <p:sldId id="320" r:id="rId17"/>
    <p:sldId id="323" r:id="rId18"/>
    <p:sldId id="321" r:id="rId19"/>
    <p:sldId id="309" r:id="rId20"/>
    <p:sldId id="297" r:id="rId21"/>
    <p:sldId id="315" r:id="rId22"/>
    <p:sldId id="310" r:id="rId23"/>
    <p:sldId id="319" r:id="rId24"/>
    <p:sldId id="336" r:id="rId25"/>
    <p:sldId id="337" r:id="rId26"/>
    <p:sldId id="317" r:id="rId27"/>
    <p:sldId id="314" r:id="rId28"/>
    <p:sldId id="335" r:id="rId29"/>
    <p:sldId id="316" r:id="rId30"/>
    <p:sldId id="313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封面" id="{972EC65A-60A7-44FD-BCE6-5D48DACA9F5C}">
          <p14:sldIdLst>
            <p14:sldId id="292"/>
          </p14:sldIdLst>
        </p14:section>
        <p14:section name="什么是 Github" id="{6BE8E430-C666-4A0E-8399-0DCA7BE8DC09}">
          <p14:sldIdLst>
            <p14:sldId id="326"/>
          </p14:sldIdLst>
        </p14:section>
        <p14:section name="学习 Github 的理由" id="{E95BDC69-6AFF-4EBF-A2BC-AF5AAEA38A74}">
          <p14:sldIdLst>
            <p14:sldId id="327"/>
            <p14:sldId id="328"/>
            <p14:sldId id="329"/>
            <p14:sldId id="330"/>
            <p14:sldId id="331"/>
          </p14:sldIdLst>
        </p14:section>
        <p14:section name="Github 的优势" id="{3FB39A56-7E0C-422F-9760-C8F73B3A62A8}">
          <p14:sldIdLst>
            <p14:sldId id="268"/>
          </p14:sldIdLst>
        </p14:section>
        <p14:section name="课程系列" id="{CA9F049D-0EE6-4BB9-AEBA-2FE06E985F3F}">
          <p14:sldIdLst>
            <p14:sldId id="325"/>
          </p14:sldIdLst>
        </p14:section>
        <p14:section name="第一季内容安排" id="{6E2C4C0D-F03A-4EF6-A149-7D58572721E4}">
          <p14:sldIdLst>
            <p14:sldId id="258"/>
          </p14:sldIdLst>
        </p14:section>
        <p14:section name="第一季课程目标" id="{8C8F5CD9-1185-403B-88B1-11C8CB6C25CE}">
          <p14:sldIdLst>
            <p14:sldId id="271"/>
          </p14:sldIdLst>
        </p14:section>
        <p14:section name="开源社区" id="{FE9254DB-EE5D-4304-BC37-665EBDC4CC22}">
          <p14:sldIdLst>
            <p14:sldId id="269"/>
          </p14:sldIdLst>
        </p14:section>
        <p14:section name="课程资料" id="{4E0069AA-C59C-4F11-B85B-A6B8AA5DB8B5}">
          <p14:sldIdLst>
            <p14:sldId id="332"/>
            <p14:sldId id="333"/>
          </p14:sldIdLst>
        </p14:section>
        <p14:section name="注册 Github 账户" id="{49A69F96-42A2-4880-A31D-F6481AADB10D}">
          <p14:sldIdLst>
            <p14:sldId id="291"/>
            <p14:sldId id="286"/>
          </p14:sldIdLst>
        </p14:section>
        <p14:section name="Github 个人主页" id="{733064C5-D644-4F67-89CC-4FB923BACD09}">
          <p14:sldIdLst>
            <p14:sldId id="295"/>
            <p14:sldId id="306"/>
          </p14:sldIdLst>
        </p14:section>
        <p14:section name="Github 挖宝" id="{18539A19-2274-4846-A3CF-4C668002F3DE}">
          <p14:sldIdLst>
            <p14:sldId id="294"/>
            <p14:sldId id="308"/>
          </p14:sldIdLst>
        </p14:section>
        <p14:section name="Github 仓库" id="{B7AB4074-916D-437A-81E7-A1A8C3943E18}">
          <p14:sldIdLst>
            <p14:sldId id="302"/>
            <p14:sldId id="307"/>
          </p14:sldIdLst>
        </p14:section>
        <p14:section name="Git 工具" id="{516F9FC8-51F1-4277-A1EA-DB8661BFCFA4}">
          <p14:sldIdLst>
            <p14:sldId id="296"/>
            <p14:sldId id="320"/>
            <p14:sldId id="323"/>
            <p14:sldId id="322"/>
            <p14:sldId id="324"/>
            <p14:sldId id="321"/>
            <p14:sldId id="309"/>
          </p14:sldIdLst>
        </p14:section>
        <p14:section name="Git 命令" id="{91917D24-FDB8-4AAC-8600-D9BB2EA09B18}">
          <p14:sldIdLst>
            <p14:sldId id="297"/>
            <p14:sldId id="315"/>
            <p14:sldId id="310"/>
            <p14:sldId id="319"/>
            <p14:sldId id="336"/>
            <p14:sldId id="337"/>
            <p14:sldId id="317"/>
            <p14:sldId id="314"/>
            <p14:sldId id="335"/>
            <p14:sldId id="316"/>
            <p14:sldId id="313"/>
            <p14:sldId id="334"/>
          </p14:sldIdLst>
        </p14:section>
        <p14:section name="下期预告" id="{E01946BC-6A67-477E-B772-D634768E0BFF}">
          <p14:sldIdLst>
            <p14:sldId id="311"/>
            <p14:sldId id="265"/>
            <p14:sldId id="274"/>
            <p14:sldId id="270"/>
            <p14:sldId id="272"/>
            <p14:sldId id="275"/>
            <p14:sldId id="276"/>
            <p14:sldId id="277"/>
            <p14:sldId id="278"/>
            <p14:sldId id="279"/>
            <p14:sldId id="280"/>
            <p14:sldId id="281"/>
            <p14:sldId id="288"/>
            <p14:sldId id="261"/>
            <p14:sldId id="262"/>
            <p14:sldId id="263"/>
            <p14:sldId id="264"/>
            <p14:sldId id="282"/>
            <p14:sldId id="283"/>
            <p14:sldId id="284"/>
            <p14:sldId id="285"/>
            <p14:sldId id="287"/>
            <p14:sldId id="293"/>
            <p14:sldId id="298"/>
            <p14:sldId id="299"/>
            <p14:sldId id="300"/>
            <p14:sldId id="301"/>
            <p14:sldId id="304"/>
            <p14:sldId id="303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374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6CC047"/>
    <a:srgbClr val="EEECE1"/>
    <a:srgbClr val="FC611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3935" autoAdjust="0"/>
    <p:restoredTop sz="94660"/>
  </p:normalViewPr>
  <p:slideViewPr>
    <p:cSldViewPr>
      <p:cViewPr varScale="1">
        <p:scale>
          <a:sx n="121" d="100"/>
          <a:sy n="121" d="100"/>
        </p:scale>
        <p:origin x="-96" y="-210"/>
      </p:cViewPr>
      <p:guideLst>
        <p:guide orient="horz" pos="374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chart>
    <c:plotArea>
      <c:layout/>
      <c:doughnutChart>
        <c:varyColors val="1"/>
        <c:ser>
          <c:idx val="0"/>
          <c:order val="0"/>
          <c:tx>
            <c:strRef>
              <c:f>Sheet1!$B$3</c:f>
              <c:strCache>
                <c:ptCount val="1"/>
                <c:pt idx="0">
                  <c:v>列0</c:v>
                </c:pt>
              </c:strCache>
            </c:strRef>
          </c:tx>
          <c:dPt>
            <c:idx val="0"/>
            <c:spPr>
              <a:solidFill>
                <a:srgbClr val="FC611F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85B-44DB-8B10-8F6FBC30F20A}"/>
              </c:ext>
            </c:extLst>
          </c:dPt>
          <c:dPt>
            <c:idx val="1"/>
            <c:spPr>
              <a:noFill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Sheet1!$B$4:$B$5</c:f>
              <c:numCache>
                <c:formatCode>General</c:formatCode>
                <c:ptCount val="2"/>
                <c:pt idx="0">
                  <c:v>5</c:v>
                </c:pt>
                <c:pt idx="1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885B-44DB-8B10-8F6FBC30F20A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列1</c:v>
                </c:pt>
              </c:strCache>
            </c:strRef>
          </c:tx>
          <c:dPt>
            <c:idx val="0"/>
            <c:spPr>
              <a:solidFill>
                <a:srgbClr val="464F5A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6-885B-44DB-8B10-8F6FBC30F20A}"/>
              </c:ext>
            </c:extLst>
          </c:dPt>
          <c:dPt>
            <c:idx val="1"/>
            <c:spPr>
              <a:noFill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8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Sheet1!$C$4:$C$5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9-885B-44DB-8B10-8F6FBC30F20A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列2</c:v>
                </c:pt>
              </c:strCache>
            </c:strRef>
          </c:tx>
          <c:dPt>
            <c:idx val="0"/>
            <c:spPr>
              <a:solidFill>
                <a:srgbClr val="FFC543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885B-44DB-8B10-8F6FBC30F20A}"/>
              </c:ext>
            </c:extLst>
          </c:dPt>
          <c:dPt>
            <c:idx val="1"/>
            <c:spPr>
              <a:noFill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885B-44DB-8B10-8F6FBC30F20A}"/>
              </c:ext>
            </c:extLst>
          </c:dPt>
          <c:cat>
            <c:strRef>
              <c:f>Sheet1!$A$4:$A$5</c:f>
              <c:strCache>
                <c:ptCount val="1"/>
                <c:pt idx="0">
                  <c:v>第一季度</c:v>
                </c:pt>
              </c:strCache>
            </c:strRef>
          </c:cat>
          <c:val>
            <c:numRef>
              <c:f>Sheet1!$D$4:$D$5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E-885B-44DB-8B10-8F6FBC30F20A}"/>
            </c:ext>
          </c:extLst>
        </c:ser>
        <c:firstSliceAng val="90"/>
        <c:holeSize val="50"/>
      </c:doughnutChart>
    </c:plotArea>
    <c:plotVisOnly val="1"/>
    <c:dispBlanksAs val="zero"/>
  </c:chart>
  <c:txPr>
    <a:bodyPr/>
    <a:lstStyle/>
    <a:p>
      <a:pPr>
        <a:defRPr sz="1800"/>
      </a:pPr>
      <a:endParaRPr lang="zh-CN"/>
    </a:p>
  </c:txPr>
  <c:externalData r:id="rId1"/>
</c:chartSpace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D49B4-D9C2-456E-8C06-A1E83D0C7B6A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2600E-CFFA-4159-A71B-00DBE6C33F6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07794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2600E-CFFA-4159-A71B-00DBE6C33F6C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20898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CBD30-92A3-41D3-B856-2D8D66AD7106}" type="datetime1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34C1-29DF-48A7-B438-B832F2B288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39279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E1FB8-671C-42D5-8780-4A37A3F9ABBB}" type="datetime1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11386622" y="285543"/>
            <a:ext cx="479425" cy="696909"/>
            <a:chOff x="8512534" y="214157"/>
            <a:chExt cx="359569" cy="522682"/>
          </a:xfrm>
        </p:grpSpPr>
        <p:sp>
          <p:nvSpPr>
            <p:cNvPr id="17" name="Oval 40"/>
            <p:cNvSpPr>
              <a:spLocks noChangeArrowheads="1"/>
            </p:cNvSpPr>
            <p:nvPr userDrawn="1"/>
          </p:nvSpPr>
          <p:spPr bwMode="auto">
            <a:xfrm>
              <a:off x="8543491" y="686833"/>
              <a:ext cx="297656" cy="5000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Freeform 41"/>
            <p:cNvSpPr>
              <a:spLocks/>
            </p:cNvSpPr>
            <p:nvPr userDrawn="1"/>
          </p:nvSpPr>
          <p:spPr bwMode="auto">
            <a:xfrm>
              <a:off x="8512534" y="214157"/>
              <a:ext cx="359569" cy="497681"/>
            </a:xfrm>
            <a:custGeom>
              <a:avLst/>
              <a:gdLst>
                <a:gd name="T0" fmla="*/ 128 w 128"/>
                <a:gd name="T1" fmla="*/ 68 h 177"/>
                <a:gd name="T2" fmla="*/ 128 w 128"/>
                <a:gd name="T3" fmla="*/ 64 h 177"/>
                <a:gd name="T4" fmla="*/ 64 w 128"/>
                <a:gd name="T5" fmla="*/ 0 h 177"/>
                <a:gd name="T6" fmla="*/ 0 w 128"/>
                <a:gd name="T7" fmla="*/ 64 h 177"/>
                <a:gd name="T8" fmla="*/ 0 w 128"/>
                <a:gd name="T9" fmla="*/ 70 h 177"/>
                <a:gd name="T10" fmla="*/ 0 w 128"/>
                <a:gd name="T11" fmla="*/ 71 h 177"/>
                <a:gd name="T12" fmla="*/ 64 w 128"/>
                <a:gd name="T13" fmla="*/ 177 h 177"/>
                <a:gd name="T14" fmla="*/ 125 w 128"/>
                <a:gd name="T15" fmla="*/ 83 h 177"/>
                <a:gd name="T16" fmla="*/ 128 w 128"/>
                <a:gd name="T17" fmla="*/ 6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77">
                  <a:moveTo>
                    <a:pt x="128" y="68"/>
                  </a:moveTo>
                  <a:cubicBezTo>
                    <a:pt x="128" y="65"/>
                    <a:pt x="128" y="64"/>
                    <a:pt x="128" y="64"/>
                  </a:cubicBezTo>
                  <a:cubicBezTo>
                    <a:pt x="128" y="28"/>
                    <a:pt x="99" y="0"/>
                    <a:pt x="64" y="0"/>
                  </a:cubicBezTo>
                  <a:cubicBezTo>
                    <a:pt x="29" y="0"/>
                    <a:pt x="0" y="28"/>
                    <a:pt x="0" y="64"/>
                  </a:cubicBezTo>
                  <a:cubicBezTo>
                    <a:pt x="0" y="66"/>
                    <a:pt x="0" y="68"/>
                    <a:pt x="0" y="70"/>
                  </a:cubicBezTo>
                  <a:cubicBezTo>
                    <a:pt x="0" y="70"/>
                    <a:pt x="0" y="70"/>
                    <a:pt x="0" y="71"/>
                  </a:cubicBezTo>
                  <a:cubicBezTo>
                    <a:pt x="5" y="122"/>
                    <a:pt x="64" y="177"/>
                    <a:pt x="64" y="177"/>
                  </a:cubicBezTo>
                  <a:cubicBezTo>
                    <a:pt x="105" y="138"/>
                    <a:pt x="120" y="103"/>
                    <a:pt x="125" y="83"/>
                  </a:cubicBezTo>
                  <a:cubicBezTo>
                    <a:pt x="127" y="78"/>
                    <a:pt x="127" y="73"/>
                    <a:pt x="128" y="68"/>
                  </a:cubicBezTo>
                  <a:close/>
                </a:path>
              </a:pathLst>
            </a:custGeom>
            <a:solidFill>
              <a:srgbClr val="1C2B38"/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9" name="Oval 42"/>
            <p:cNvSpPr>
              <a:spLocks noChangeArrowheads="1"/>
            </p:cNvSpPr>
            <p:nvPr userDrawn="1"/>
          </p:nvSpPr>
          <p:spPr bwMode="auto">
            <a:xfrm>
              <a:off x="8557317" y="265733"/>
              <a:ext cx="270000" cy="270000"/>
            </a:xfrm>
            <a:prstGeom prst="ellipse">
              <a:avLst/>
            </a:prstGeom>
            <a:solidFill>
              <a:schemeClr val="bg1">
                <a:alpha val="32157"/>
              </a:schemeClr>
            </a:solidFill>
            <a:ln w="57150"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198997" y="348894"/>
            <a:ext cx="2844800" cy="366183"/>
          </a:xfrm>
        </p:spPr>
        <p:txBody>
          <a:bodyPr/>
          <a:lstStyle>
            <a:lvl1pPr algn="ctr">
              <a:defRPr sz="2133">
                <a:solidFill>
                  <a:schemeClr val="bg1"/>
                </a:solidFill>
              </a:defRPr>
            </a:lvl1pPr>
          </a:lstStyle>
          <a:p>
            <a:fld id="{58D60263-A96F-46DE-8AEE-71093E484CC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612432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419-A016-494D-98D6-AC0758BAF85D}" type="datetime1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11386622" y="285543"/>
            <a:ext cx="479425" cy="696909"/>
            <a:chOff x="8512534" y="214157"/>
            <a:chExt cx="359569" cy="522682"/>
          </a:xfrm>
        </p:grpSpPr>
        <p:sp>
          <p:nvSpPr>
            <p:cNvPr id="21" name="Oval 40"/>
            <p:cNvSpPr>
              <a:spLocks noChangeArrowheads="1"/>
            </p:cNvSpPr>
            <p:nvPr userDrawn="1"/>
          </p:nvSpPr>
          <p:spPr bwMode="auto">
            <a:xfrm>
              <a:off x="8543491" y="686833"/>
              <a:ext cx="297656" cy="5000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2" name="Freeform 41"/>
            <p:cNvSpPr>
              <a:spLocks/>
            </p:cNvSpPr>
            <p:nvPr userDrawn="1"/>
          </p:nvSpPr>
          <p:spPr bwMode="auto">
            <a:xfrm>
              <a:off x="8512534" y="214157"/>
              <a:ext cx="359569" cy="497681"/>
            </a:xfrm>
            <a:custGeom>
              <a:avLst/>
              <a:gdLst>
                <a:gd name="T0" fmla="*/ 128 w 128"/>
                <a:gd name="T1" fmla="*/ 68 h 177"/>
                <a:gd name="T2" fmla="*/ 128 w 128"/>
                <a:gd name="T3" fmla="*/ 64 h 177"/>
                <a:gd name="T4" fmla="*/ 64 w 128"/>
                <a:gd name="T5" fmla="*/ 0 h 177"/>
                <a:gd name="T6" fmla="*/ 0 w 128"/>
                <a:gd name="T7" fmla="*/ 64 h 177"/>
                <a:gd name="T8" fmla="*/ 0 w 128"/>
                <a:gd name="T9" fmla="*/ 70 h 177"/>
                <a:gd name="T10" fmla="*/ 0 w 128"/>
                <a:gd name="T11" fmla="*/ 71 h 177"/>
                <a:gd name="T12" fmla="*/ 64 w 128"/>
                <a:gd name="T13" fmla="*/ 177 h 177"/>
                <a:gd name="T14" fmla="*/ 125 w 128"/>
                <a:gd name="T15" fmla="*/ 83 h 177"/>
                <a:gd name="T16" fmla="*/ 128 w 128"/>
                <a:gd name="T17" fmla="*/ 6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77">
                  <a:moveTo>
                    <a:pt x="128" y="68"/>
                  </a:moveTo>
                  <a:cubicBezTo>
                    <a:pt x="128" y="65"/>
                    <a:pt x="128" y="64"/>
                    <a:pt x="128" y="64"/>
                  </a:cubicBezTo>
                  <a:cubicBezTo>
                    <a:pt x="128" y="28"/>
                    <a:pt x="99" y="0"/>
                    <a:pt x="64" y="0"/>
                  </a:cubicBezTo>
                  <a:cubicBezTo>
                    <a:pt x="29" y="0"/>
                    <a:pt x="0" y="28"/>
                    <a:pt x="0" y="64"/>
                  </a:cubicBezTo>
                  <a:cubicBezTo>
                    <a:pt x="0" y="66"/>
                    <a:pt x="0" y="68"/>
                    <a:pt x="0" y="70"/>
                  </a:cubicBezTo>
                  <a:cubicBezTo>
                    <a:pt x="0" y="70"/>
                    <a:pt x="0" y="70"/>
                    <a:pt x="0" y="71"/>
                  </a:cubicBezTo>
                  <a:cubicBezTo>
                    <a:pt x="5" y="122"/>
                    <a:pt x="64" y="177"/>
                    <a:pt x="64" y="177"/>
                  </a:cubicBezTo>
                  <a:cubicBezTo>
                    <a:pt x="105" y="138"/>
                    <a:pt x="120" y="103"/>
                    <a:pt x="125" y="83"/>
                  </a:cubicBezTo>
                  <a:cubicBezTo>
                    <a:pt x="127" y="78"/>
                    <a:pt x="127" y="73"/>
                    <a:pt x="128" y="68"/>
                  </a:cubicBezTo>
                  <a:close/>
                </a:path>
              </a:pathLst>
            </a:custGeom>
            <a:solidFill>
              <a:srgbClr val="FFC543"/>
            </a:solidFill>
            <a:ln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Oval 42"/>
            <p:cNvSpPr>
              <a:spLocks noChangeArrowheads="1"/>
            </p:cNvSpPr>
            <p:nvPr userDrawn="1"/>
          </p:nvSpPr>
          <p:spPr bwMode="auto">
            <a:xfrm>
              <a:off x="8557317" y="265733"/>
              <a:ext cx="270000" cy="270000"/>
            </a:xfrm>
            <a:prstGeom prst="ellipse">
              <a:avLst/>
            </a:prstGeom>
            <a:solidFill>
              <a:schemeClr val="bg1">
                <a:alpha val="69000"/>
              </a:schemeClr>
            </a:solidFill>
            <a:ln w="57150">
              <a:noFill/>
            </a:ln>
            <a:extLst/>
          </p:spPr>
          <p:txBody>
            <a:bodyPr vert="horz" wrap="square" lIns="68579" tIns="34289" rIns="68579" bIns="34289" numCol="1" anchor="t" anchorCtr="0" compatLnSpc="1">
              <a:prstTxWarp prst="textNoShape">
                <a:avLst/>
              </a:prstTxWarp>
            </a:bodyPr>
            <a:lstStyle/>
            <a:p>
              <a:pPr defTabSz="914354"/>
              <a:endParaRPr lang="zh-CN" altLang="en-US" sz="1867" dirty="0">
                <a:solidFill>
                  <a:prstClr val="black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198997" y="348894"/>
            <a:ext cx="2844800" cy="366183"/>
          </a:xfrm>
        </p:spPr>
        <p:txBody>
          <a:bodyPr/>
          <a:lstStyle>
            <a:lvl1pPr algn="ctr">
              <a:defRPr sz="2133">
                <a:solidFill>
                  <a:srgbClr val="152C34"/>
                </a:solidFill>
              </a:defRPr>
            </a:lvl1pPr>
          </a:lstStyle>
          <a:p>
            <a:fld id="{9C689EE7-C798-4E5C-9338-2BD7BFF69A9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02719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2018/4/15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4" r:id="rId14"/>
  </p:sldLayoutIdLst>
  <mc:AlternateContent xmlns:mc="http://schemas.openxmlformats.org/markup-compatibility/2006">
    <mc:Choice xmlns:p14="http://schemas.microsoft.com/office/powerpoint/2010/main" xmlns="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pbs.twimg.com/media/B2G9groIQAA0MZ0.png:la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" y="-27384"/>
            <a:ext cx="12192000" cy="5157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1031"/>
          <p:cNvSpPr txBox="1"/>
          <p:nvPr/>
        </p:nvSpPr>
        <p:spPr>
          <a:xfrm>
            <a:off x="3583129" y="5301208"/>
            <a:ext cx="5025735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333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5333" b="1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开源之旅</a:t>
            </a:r>
          </a:p>
        </p:txBody>
      </p:sp>
      <p:sp>
        <p:nvSpPr>
          <p:cNvPr id="4" name="矩形 3"/>
          <p:cNvSpPr/>
          <p:nvPr/>
        </p:nvSpPr>
        <p:spPr>
          <a:xfrm>
            <a:off x="3260352" y="6279703"/>
            <a:ext cx="56874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rgbClr val="1C2B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第一季 启程</a:t>
            </a:r>
          </a:p>
        </p:txBody>
      </p:sp>
    </p:spTree>
    <p:extLst>
      <p:ext uri="{BB962C8B-B14F-4D97-AF65-F5344CB8AC3E}">
        <p14:creationId xmlns:p14="http://schemas.microsoft.com/office/powerpoint/2010/main" xmlns="" val="2059511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717854" y="2764790"/>
            <a:ext cx="4231281" cy="30466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真实姓名；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真实头像；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职业信息；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单位信息；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位置信息；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185" name="TextBox 6"/>
          <p:cNvSpPr txBox="1"/>
          <p:nvPr/>
        </p:nvSpPr>
        <p:spPr>
          <a:xfrm>
            <a:off x="1249667" y="1642309"/>
            <a:ext cx="31758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注册 </a:t>
            </a:r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账户</a:t>
            </a: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通关任务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375" t="12201" r="25719" b="13251"/>
          <a:stretch/>
        </p:blipFill>
        <p:spPr>
          <a:xfrm>
            <a:off x="6456040" y="1747838"/>
            <a:ext cx="4320480" cy="420211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xmlns="" val="1303757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enterprise.github.com/assets/aws/aws-animation-teaser-large-5ac827d7617d87a2c90d5094773516f2b882ab8abe654bbc30f4ba816bfba51c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4749" b="-1"/>
          <a:stretch/>
        </p:blipFill>
        <p:spPr bwMode="auto">
          <a:xfrm>
            <a:off x="0" y="0"/>
            <a:ext cx="12192000" cy="515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4072048" y="5575456"/>
            <a:ext cx="4047903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Github </a:t>
            </a:r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个人主页</a:t>
            </a:r>
          </a:p>
        </p:txBody>
      </p:sp>
    </p:spTree>
    <p:extLst>
      <p:ext uri="{BB962C8B-B14F-4D97-AF65-F5344CB8AC3E}">
        <p14:creationId xmlns:p14="http://schemas.microsoft.com/office/powerpoint/2010/main" xmlns="" val="689160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717854" y="2764790"/>
            <a:ext cx="4231281" cy="2554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查看个人主页</a:t>
            </a: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Dashboard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Follow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（关注</a:t>
            </a: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）其他人</a:t>
            </a:r>
            <a:endParaRPr lang="zh-CN" altLang="en-US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Star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（收藏</a:t>
            </a: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）项目</a:t>
            </a:r>
            <a:endParaRPr lang="zh-CN" altLang="en-US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Watch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（关注</a:t>
            </a: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）项目</a:t>
            </a:r>
            <a:endParaRPr lang="zh-CN" altLang="en-US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185" name="TextBox 6"/>
          <p:cNvSpPr txBox="1"/>
          <p:nvPr/>
        </p:nvSpPr>
        <p:spPr>
          <a:xfrm>
            <a:off x="1706523" y="1642309"/>
            <a:ext cx="2262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3200" b="1">
                <a:solidFill>
                  <a:srgbClr val="1C2B38"/>
                </a:solidFill>
                <a:ea typeface="微软雅黑" panose="020B0503020204020204" pitchFamily="34" charset="-122"/>
              </a:rPr>
              <a:t>社交</a:t>
            </a:r>
            <a:endParaRPr lang="zh-CN" altLang="en-US" sz="3200" b="1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通关任务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48" name="Picture 2" descr="https://enterprise.github.com/assets/aws/aws-animation-teaser-large-5ac827d7617d87a2c90d5094773516f2b882ab8abe654bbc30f4ba816bfba51c.jpg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83"/>
          <a:stretch/>
        </p:blipFill>
        <p:spPr bwMode="auto">
          <a:xfrm>
            <a:off x="5951984" y="1985169"/>
            <a:ext cx="5518484" cy="309634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xmlns="" val="380064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5590" b="16842"/>
          <a:stretch/>
        </p:blipFill>
        <p:spPr>
          <a:xfrm>
            <a:off x="0" y="-27385"/>
            <a:ext cx="12192000" cy="514870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618672" y="5575456"/>
            <a:ext cx="2954655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267" b="1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Github </a:t>
            </a:r>
            <a:r>
              <a:rPr lang="zh-CN" altLang="en-US" sz="4267" b="1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仓库</a:t>
            </a:r>
            <a:endParaRPr lang="zh-CN" altLang="en-US" sz="4267" b="1" dirty="0">
              <a:solidFill>
                <a:srgbClr val="1C2B38"/>
              </a:solidFill>
              <a:latin typeface="+mj-lt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11526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717854" y="2764790"/>
            <a:ext cx="4231281" cy="2554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创建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demo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仓库；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Tx/>
              <a:buAutoNum type="arabicPeriod"/>
            </a:pP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demo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仓库中操作</a:t>
            </a: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；</a:t>
            </a:r>
            <a:endParaRPr lang="en-US" altLang="zh-CN" sz="2133" dirty="0" smtClean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FontTx/>
              <a:buAutoNum type="arabicPeriod"/>
            </a:pP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设置 </a:t>
            </a:r>
            <a:r>
              <a:rPr lang="en-US" altLang="zh-CN" sz="2133" dirty="0" err="1" smtClean="0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 Page</a:t>
            </a: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删除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demo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仓库；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185" name="TextBox 6"/>
          <p:cNvSpPr txBox="1"/>
          <p:nvPr/>
        </p:nvSpPr>
        <p:spPr>
          <a:xfrm>
            <a:off x="1706523" y="1642309"/>
            <a:ext cx="2262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仓库</a:t>
            </a: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通关任务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32283" t="12215" r="32283" b="6618"/>
          <a:stretch/>
        </p:blipFill>
        <p:spPr>
          <a:xfrm>
            <a:off x="6240016" y="1834612"/>
            <a:ext cx="4104456" cy="396764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xmlns="" val="1106049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s3-eu-west-1.amazonaws.com/3tags-prod/article/550422df9457e/550422df9aac3/original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0863" b="2655"/>
          <a:stretch/>
        </p:blipFill>
        <p:spPr bwMode="auto">
          <a:xfrm>
            <a:off x="-1850" y="-27384"/>
            <a:ext cx="12192000" cy="515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5058695" y="5575456"/>
            <a:ext cx="2074607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267" b="1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Git </a:t>
            </a:r>
            <a:r>
              <a:rPr lang="zh-CN" altLang="en-US" sz="4267" b="1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工具</a:t>
            </a:r>
            <a:endParaRPr lang="zh-CN" altLang="en-US" sz="4267" b="1" dirty="0">
              <a:solidFill>
                <a:srgbClr val="1C2B38"/>
              </a:solidFill>
              <a:latin typeface="+mj-lt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59922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670560" y="1556792"/>
            <a:ext cx="1082209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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命令行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Bash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Cmd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Power Shell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，等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"/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GUI</a:t>
            </a: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Git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 GUI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 Desktop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，等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"/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IDE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 集成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Visual Studio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Eclipse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IntelliJ IDE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，等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375212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工具分类</a:t>
            </a:r>
          </a:p>
        </p:txBody>
      </p:sp>
    </p:spTree>
    <p:extLst>
      <p:ext uri="{BB962C8B-B14F-4D97-AF65-F5344CB8AC3E}">
        <p14:creationId xmlns:p14="http://schemas.microsoft.com/office/powerpoint/2010/main" xmlns="" val="4269654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0" y="440667"/>
            <a:ext cx="375212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工具下载及安装</a:t>
            </a:r>
          </a:p>
        </p:txBody>
      </p:sp>
      <p:pic>
        <p:nvPicPr>
          <p:cNvPr id="1026" name="Picture 2" descr="http://pic.qiantucdn.com/58pic/19/06/88/5675c5076cedd_1024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harpenSoften amount="50000"/>
                    </a14:imgEffect>
                    <a14:imgEffect>
                      <a14:saturation sat="40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719736" y="943433"/>
            <a:ext cx="4941168" cy="494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310314" y="3714752"/>
            <a:ext cx="2134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https://git-scm.com/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954886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670560" y="1556792"/>
            <a:ext cx="10822096" cy="4031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显示当前的 </a:t>
            </a:r>
            <a:r>
              <a:rPr lang="en-US" altLang="zh-CN" sz="2133" dirty="0" err="1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Git</a:t>
            </a: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配置</a:t>
            </a: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config --list</a:t>
            </a:r>
          </a:p>
          <a:p>
            <a:pPr algn="just">
              <a:lnSpc>
                <a:spcPct val="150000"/>
              </a:lnSpc>
            </a:pP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设置提交仓库时的用户名信息</a:t>
            </a:r>
            <a:endParaRPr lang="en-US" altLang="zh-CN" sz="2133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config --global user.name </a:t>
            </a:r>
            <a:r>
              <a:rPr lang="en-US" altLang="zh-CN" sz="2133" b="1" dirty="0" smtClean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“</a:t>
            </a:r>
            <a:r>
              <a:rPr lang="en-US" altLang="zh-CN" sz="2133" b="1" dirty="0" err="1" smtClean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xxxx</a:t>
            </a:r>
            <a:r>
              <a:rPr lang="en-US" altLang="zh-CN" sz="2133" b="1" dirty="0" smtClean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”</a:t>
            </a:r>
            <a:endParaRPr lang="en-US" altLang="zh-CN" sz="2133" b="1" dirty="0">
              <a:solidFill>
                <a:srgbClr val="1C2B38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133" b="1" dirty="0">
              <a:solidFill>
                <a:srgbClr val="1C2B38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设置提交仓库时的邮箱信息</a:t>
            </a:r>
            <a:endParaRPr lang="en-US" altLang="zh-CN" sz="2133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config --global </a:t>
            </a: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user.email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2133" b="1" dirty="0" smtClean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“xxxx@xx.xx”</a:t>
            </a:r>
            <a:endParaRPr lang="en-US" altLang="zh-CN" sz="2133" b="1" dirty="0">
              <a:solidFill>
                <a:srgbClr val="1C2B38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设置 </a:t>
            </a:r>
            <a:r>
              <a:rPr lang="en-US" altLang="zh-CN" sz="2667" b="1" dirty="0" err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</a:t>
            </a:r>
            <a:r>
              <a:rPr lang="en-US" altLang="zh-CN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参数</a:t>
            </a:r>
          </a:p>
        </p:txBody>
      </p:sp>
    </p:spTree>
    <p:extLst>
      <p:ext uri="{BB962C8B-B14F-4D97-AF65-F5344CB8AC3E}">
        <p14:creationId xmlns:p14="http://schemas.microsoft.com/office/powerpoint/2010/main" xmlns="" val="3777211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sp>
        <p:nvSpPr>
          <p:cNvPr id="184" name="矩形 183"/>
          <p:cNvSpPr/>
          <p:nvPr/>
        </p:nvSpPr>
        <p:spPr>
          <a:xfrm>
            <a:off x="687691" y="2780928"/>
            <a:ext cx="5090114" cy="2554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安装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工具；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Bash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中运行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--version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验证安装是否成功；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配置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Bash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环境；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185" name="TextBox 6"/>
          <p:cNvSpPr txBox="1"/>
          <p:nvPr/>
        </p:nvSpPr>
        <p:spPr>
          <a:xfrm>
            <a:off x="963532" y="1642309"/>
            <a:ext cx="3748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rgbClr val="1C2B38"/>
                </a:solidFill>
                <a:ea typeface="微软雅黑" panose="020B0503020204020204" pitchFamily="34" charset="-122"/>
              </a:rPr>
              <a:t>下载并安装 </a:t>
            </a:r>
            <a:r>
              <a:rPr lang="en-US" altLang="zh-CN" sz="3200" b="1">
                <a:solidFill>
                  <a:srgbClr val="1C2B38"/>
                </a:solidFill>
                <a:ea typeface="微软雅黑" panose="020B0503020204020204" pitchFamily="34" charset="-122"/>
              </a:rPr>
              <a:t>Git </a:t>
            </a:r>
            <a:r>
              <a:rPr lang="zh-CN" altLang="en-US" sz="3200" b="1">
                <a:solidFill>
                  <a:srgbClr val="1C2B38"/>
                </a:solidFill>
                <a:ea typeface="微软雅黑" panose="020B0503020204020204" pitchFamily="34" charset="-122"/>
              </a:rPr>
              <a:t>工具</a:t>
            </a:r>
            <a:endParaRPr lang="zh-CN" altLang="en-US" sz="3200" b="1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通关</a:t>
            </a:r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任务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45" name="Picture 2" descr="https://s3-eu-west-1.amazonaws.com/3tags-prod/article/550422df9457e/550422df9aac3/original.jpg"/>
          <p:cNvPicPr>
            <a:picLocks noChangeAspect="1" noChangeArrowheads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4699" t="10863" b="2655"/>
          <a:stretch/>
        </p:blipFill>
        <p:spPr bwMode="auto">
          <a:xfrm>
            <a:off x="6456040" y="1642309"/>
            <a:ext cx="5116822" cy="391586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xmlns="" val="3327377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cdn2.itpro.co.uk/sites/itpro/files/images/dir_179/it_photo_89641.jpg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974" b="7314"/>
          <a:stretch/>
        </p:blipFill>
        <p:spPr bwMode="auto">
          <a:xfrm>
            <a:off x="0" y="-27384"/>
            <a:ext cx="12192000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767679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orig08.deviantart.net/9e94/f/2013/303/d/e/github___arc___wallpaper_by_cracksoldier-d6se2bp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8849" b="13784"/>
          <a:stretch/>
        </p:blipFill>
        <p:spPr bwMode="auto">
          <a:xfrm>
            <a:off x="-4370" y="-4327"/>
            <a:ext cx="12196370" cy="5136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5058696" y="5575456"/>
            <a:ext cx="2074607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267" b="1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Git </a:t>
            </a:r>
            <a:r>
              <a:rPr lang="zh-CN" altLang="en-US" sz="4267" b="1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命令</a:t>
            </a:r>
            <a:endParaRPr lang="zh-CN" altLang="en-US" sz="4267" b="1" dirty="0">
              <a:solidFill>
                <a:srgbClr val="1C2B38"/>
              </a:solidFill>
              <a:latin typeface="+mj-lt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57281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www.ruanyifeng.com/blogimg/asset/2015/bg201512090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0970" t="24459"/>
          <a:stretch/>
        </p:blipFill>
        <p:spPr bwMode="auto">
          <a:xfrm>
            <a:off x="2801119" y="1196752"/>
            <a:ext cx="6589762" cy="244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2801118" y="4043127"/>
            <a:ext cx="8705929" cy="2061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>
                <a:solidFill>
                  <a:srgbClr val="1C2B38"/>
                </a:solidFill>
                <a:ea typeface="微软雅黑" panose="020B0503020204020204" pitchFamily="34" charset="-122"/>
              </a:rPr>
              <a:t>说明：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>
                <a:solidFill>
                  <a:srgbClr val="1C2B38"/>
                </a:solidFill>
                <a:ea typeface="微软雅黑" panose="020B0503020204020204" pitchFamily="34" charset="-122"/>
              </a:rPr>
              <a:t>Workspace</a:t>
            </a:r>
            <a:r>
              <a:rPr lang="zh-CN" altLang="en-US" sz="2133">
                <a:solidFill>
                  <a:srgbClr val="1C2B38"/>
                </a:solidFill>
                <a:ea typeface="微软雅黑" panose="020B0503020204020204" pitchFamily="34" charset="-122"/>
              </a:rPr>
              <a:t>：工作区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>
                <a:solidFill>
                  <a:srgbClr val="1C2B38"/>
                </a:solidFill>
                <a:ea typeface="微软雅黑" panose="020B0503020204020204" pitchFamily="34" charset="-122"/>
              </a:rPr>
              <a:t>Index / Stage</a:t>
            </a:r>
            <a:r>
              <a:rPr lang="zh-CN" altLang="en-US" sz="2133">
                <a:solidFill>
                  <a:srgbClr val="1C2B38"/>
                </a:solidFill>
                <a:ea typeface="微软雅黑" panose="020B0503020204020204" pitchFamily="34" charset="-122"/>
              </a:rPr>
              <a:t>：暂存区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>
                <a:solidFill>
                  <a:srgbClr val="1C2B38"/>
                </a:solidFill>
                <a:ea typeface="微软雅黑" panose="020B0503020204020204" pitchFamily="34" charset="-122"/>
              </a:rPr>
              <a:t>Repository</a:t>
            </a:r>
            <a:r>
              <a:rPr lang="zh-CN" altLang="en-US" sz="2133">
                <a:solidFill>
                  <a:srgbClr val="1C2B38"/>
                </a:solidFill>
                <a:ea typeface="微软雅黑" panose="020B0503020204020204" pitchFamily="34" charset="-122"/>
              </a:rPr>
              <a:t>：仓库区（或本地仓库）</a:t>
            </a:r>
          </a:p>
        </p:txBody>
      </p:sp>
      <p:sp>
        <p:nvSpPr>
          <p:cNvPr id="6" name="下箭头 5"/>
          <p:cNvSpPr/>
          <p:nvPr/>
        </p:nvSpPr>
        <p:spPr>
          <a:xfrm rot="17792493">
            <a:off x="6824919" y="349874"/>
            <a:ext cx="473107" cy="1892922"/>
          </a:xfrm>
          <a:prstGeom prst="downArrow">
            <a:avLst/>
          </a:prstGeom>
          <a:solidFill>
            <a:srgbClr val="EE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10561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687691" y="2349968"/>
            <a:ext cx="10822096" cy="30466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在当前目录新建一个 </a:t>
            </a:r>
            <a:r>
              <a:rPr lang="en-US" altLang="zh-CN" sz="2133" dirty="0" err="1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Git</a:t>
            </a: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代码库</a:t>
            </a: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init</a:t>
            </a:r>
            <a:endParaRPr lang="en-US" altLang="zh-CN" sz="2133" b="1" dirty="0">
              <a:solidFill>
                <a:srgbClr val="1C2B38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下载一个项目和它的整个代码历史</a:t>
            </a:r>
          </a:p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en-US" altLang="zh-CN" sz="2133" dirty="0" err="1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url</a:t>
            </a: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格式</a:t>
            </a: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: https://github.com/[userName]/reposName</a:t>
            </a: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clone [</a:t>
            </a: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url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Bash </a:t>
            </a:r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687691" y="1196752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新建代码仓库</a:t>
            </a:r>
          </a:p>
        </p:txBody>
      </p:sp>
    </p:spTree>
    <p:extLst>
      <p:ext uri="{BB962C8B-B14F-4D97-AF65-F5344CB8AC3E}">
        <p14:creationId xmlns:p14="http://schemas.microsoft.com/office/powerpoint/2010/main" xmlns="" val="2928015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23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687691" y="2349968"/>
            <a:ext cx="10822096" cy="4031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添加指定文件到暂存区</a:t>
            </a: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add [file1] [file2]</a:t>
            </a:r>
          </a:p>
          <a:p>
            <a:pPr algn="just">
              <a:lnSpc>
                <a:spcPct val="150000"/>
              </a:lnSpc>
            </a:pP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删除工作区文件，并且将这次删除放入暂存区</a:t>
            </a:r>
            <a:endParaRPr lang="en-US" altLang="zh-CN" sz="2133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rm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[file1] [file2]</a:t>
            </a:r>
          </a:p>
          <a:p>
            <a:pPr algn="just">
              <a:lnSpc>
                <a:spcPct val="150000"/>
              </a:lnSpc>
            </a:pPr>
            <a:endParaRPr lang="en-US" altLang="zh-CN" sz="2133" b="1" dirty="0">
              <a:solidFill>
                <a:srgbClr val="1C2B38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改名文件，并且将这个改名放入暂存区</a:t>
            </a:r>
            <a:endParaRPr lang="en-US" altLang="zh-CN" sz="2133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mv [file-origin] [file-renamed]</a:t>
            </a: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Bash </a:t>
            </a:r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687691" y="1196752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添加删除文件</a:t>
            </a:r>
          </a:p>
        </p:txBody>
      </p:sp>
    </p:spTree>
    <p:extLst>
      <p:ext uri="{BB962C8B-B14F-4D97-AF65-F5344CB8AC3E}">
        <p14:creationId xmlns:p14="http://schemas.microsoft.com/office/powerpoint/2010/main" xmlns="" val="4133830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24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687691" y="2349968"/>
            <a:ext cx="10822096" cy="3005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提交暂存区到仓库</a:t>
            </a: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commit –m [message]</a:t>
            </a:r>
          </a:p>
          <a:p>
            <a:pPr algn="just">
              <a:lnSpc>
                <a:spcPct val="150000"/>
              </a:lnSpc>
            </a:pP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直接从工作区提交到仓库</a:t>
            </a:r>
            <a:endParaRPr lang="en-US" altLang="zh-CN" sz="2133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前提该文件已经有仓库中的历史版本</a:t>
            </a:r>
            <a:endParaRPr lang="en-US" altLang="zh-CN" sz="2133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commit –a –m [message]</a:t>
            </a: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Bash </a:t>
            </a:r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687691" y="119675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代码提交</a:t>
            </a:r>
          </a:p>
        </p:txBody>
      </p:sp>
    </p:spTree>
    <p:extLst>
      <p:ext uri="{BB962C8B-B14F-4D97-AF65-F5344CB8AC3E}">
        <p14:creationId xmlns:p14="http://schemas.microsoft.com/office/powerpoint/2010/main" xmlns="" val="931324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25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687691" y="2349968"/>
            <a:ext cx="10822096" cy="30466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显示变更信息</a:t>
            </a: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status</a:t>
            </a:r>
          </a:p>
          <a:p>
            <a:pPr algn="just">
              <a:lnSpc>
                <a:spcPct val="150000"/>
              </a:lnSpc>
            </a:pP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显示当前分支的历史版本</a:t>
            </a:r>
            <a:endParaRPr lang="en-US" altLang="zh-CN" sz="2133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log</a:t>
            </a: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log --</a:t>
            </a: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oneline</a:t>
            </a:r>
            <a:endParaRPr lang="en-US" altLang="zh-CN" sz="2133" b="1" dirty="0">
              <a:solidFill>
                <a:srgbClr val="1C2B38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Bash </a:t>
            </a:r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687691" y="119675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查看信息</a:t>
            </a:r>
          </a:p>
        </p:txBody>
      </p:sp>
    </p:spTree>
    <p:extLst>
      <p:ext uri="{BB962C8B-B14F-4D97-AF65-F5344CB8AC3E}">
        <p14:creationId xmlns:p14="http://schemas.microsoft.com/office/powerpoint/2010/main" xmlns="" val="4288296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www.ruanyifeng.com/blogimg/asset/2015/bg20151209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14350" y="404664"/>
            <a:ext cx="11163300" cy="3238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684952" y="4043127"/>
            <a:ext cx="10822096" cy="2554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>
                <a:solidFill>
                  <a:srgbClr val="1C2B38"/>
                </a:solidFill>
                <a:ea typeface="微软雅黑" panose="020B0503020204020204" pitchFamily="34" charset="-122"/>
              </a:rPr>
              <a:t>说明：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>
                <a:solidFill>
                  <a:srgbClr val="1C2B38"/>
                </a:solidFill>
                <a:ea typeface="微软雅黑" panose="020B0503020204020204" pitchFamily="34" charset="-122"/>
              </a:rPr>
              <a:t>Workspace</a:t>
            </a:r>
            <a:r>
              <a:rPr lang="zh-CN" altLang="en-US" sz="2133">
                <a:solidFill>
                  <a:srgbClr val="1C2B38"/>
                </a:solidFill>
                <a:ea typeface="微软雅黑" panose="020B0503020204020204" pitchFamily="34" charset="-122"/>
              </a:rPr>
              <a:t>：工作区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>
                <a:solidFill>
                  <a:srgbClr val="1C2B38"/>
                </a:solidFill>
                <a:ea typeface="微软雅黑" panose="020B0503020204020204" pitchFamily="34" charset="-122"/>
              </a:rPr>
              <a:t>Index / Stage</a:t>
            </a:r>
            <a:r>
              <a:rPr lang="zh-CN" altLang="en-US" sz="2133">
                <a:solidFill>
                  <a:srgbClr val="1C2B38"/>
                </a:solidFill>
                <a:ea typeface="微软雅黑" panose="020B0503020204020204" pitchFamily="34" charset="-122"/>
              </a:rPr>
              <a:t>：暂存区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>
                <a:solidFill>
                  <a:srgbClr val="1C2B38"/>
                </a:solidFill>
                <a:ea typeface="微软雅黑" panose="020B0503020204020204" pitchFamily="34" charset="-122"/>
              </a:rPr>
              <a:t>Repository</a:t>
            </a:r>
            <a:r>
              <a:rPr lang="zh-CN" altLang="en-US" sz="2133">
                <a:solidFill>
                  <a:srgbClr val="1C2B38"/>
                </a:solidFill>
                <a:ea typeface="微软雅黑" panose="020B0503020204020204" pitchFamily="34" charset="-122"/>
              </a:rPr>
              <a:t>：仓库区（或本地仓库）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zh-CN" sz="2133">
                <a:solidFill>
                  <a:srgbClr val="1C2B38"/>
                </a:solidFill>
                <a:ea typeface="微软雅黑" panose="020B0503020204020204" pitchFamily="34" charset="-122"/>
              </a:rPr>
              <a:t>Remote</a:t>
            </a:r>
            <a:r>
              <a:rPr lang="zh-CN" altLang="en-US" sz="2133">
                <a:solidFill>
                  <a:srgbClr val="1C2B38"/>
                </a:solidFill>
                <a:ea typeface="微软雅黑" panose="020B0503020204020204" pitchFamily="34" charset="-122"/>
              </a:rPr>
              <a:t>：远程仓库，例如：</a:t>
            </a:r>
            <a:r>
              <a:rPr lang="en-US" altLang="zh-CN" sz="2133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endParaRPr lang="zh-CN" altLang="en-US" sz="2133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98176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jlord.us/git-it/assets/imgs/remot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67538" y="0"/>
            <a:ext cx="1045692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432011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28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687691" y="2349968"/>
            <a:ext cx="10822096" cy="4031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增加远程仓库，并命名</a:t>
            </a: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remote add [</a:t>
            </a: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shortname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 [</a:t>
            </a: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url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]</a:t>
            </a:r>
          </a:p>
          <a:p>
            <a:pPr algn="just">
              <a:lnSpc>
                <a:spcPct val="150000"/>
              </a:lnSpc>
            </a:pPr>
            <a:endParaRPr lang="en-US" altLang="zh-CN" sz="2133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将本地的提交推送到远程仓库</a:t>
            </a: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push [remote] [branch]</a:t>
            </a:r>
          </a:p>
          <a:p>
            <a:pPr algn="just">
              <a:lnSpc>
                <a:spcPct val="150000"/>
              </a:lnSpc>
            </a:pP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# </a:t>
            </a:r>
            <a:r>
              <a:rPr lang="zh-CN" altLang="en-US" sz="2133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将远程仓库的提交拉下到本地</a:t>
            </a:r>
            <a:endParaRPr lang="en-US" altLang="zh-CN" sz="2133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33" b="1" dirty="0" err="1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git</a:t>
            </a:r>
            <a:r>
              <a:rPr lang="en-US" altLang="zh-CN" sz="2133" b="1" dirty="0">
                <a:solidFill>
                  <a:srgbClr val="1C2B38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pull [remote] [branch]</a:t>
            </a: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 Bash </a:t>
            </a:r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命令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687691" y="1196752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C2B38"/>
                </a:solidFill>
                <a:ea typeface="微软雅黑" panose="020B0503020204020204" pitchFamily="34" charset="-122"/>
              </a:rPr>
              <a:t>同步远程仓库</a:t>
            </a:r>
          </a:p>
        </p:txBody>
      </p:sp>
    </p:spTree>
    <p:extLst>
      <p:ext uri="{BB962C8B-B14F-4D97-AF65-F5344CB8AC3E}">
        <p14:creationId xmlns:p14="http://schemas.microsoft.com/office/powerpoint/2010/main" xmlns="" val="1423086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29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9534758" y="479748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674504" y="1857589"/>
            <a:ext cx="10822096" cy="452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在自己</a:t>
            </a: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电脑</a:t>
            </a: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中</a:t>
            </a: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建立文件夹</a:t>
            </a: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demo</a:t>
            </a: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demo</a:t>
            </a: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中初始化仓库；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demo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中创建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README.md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文件，文件内容随意；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把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README.md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文件，提交到本地仓库中；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在自己的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账户中创建 </a:t>
            </a: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demo </a:t>
            </a:r>
            <a:r>
              <a:rPr lang="zh-CN" altLang="en-US" sz="2133" b="1" dirty="0">
                <a:solidFill>
                  <a:srgbClr val="FF0000"/>
                </a:solidFill>
                <a:ea typeface="微软雅黑" panose="020B0503020204020204" pitchFamily="34" charset="-122"/>
              </a:rPr>
              <a:t>空仓库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把自己本地的 </a:t>
            </a: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demo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仓库与远程（上一步</a:t>
            </a: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）</a:t>
            </a: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demo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仓库关联上；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把本地的 </a:t>
            </a: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demo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仓库中的内容 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push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（同步）到远程 </a:t>
            </a:r>
            <a:r>
              <a:rPr lang="en-US" altLang="zh-CN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demo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仓库中；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在 </a:t>
            </a:r>
            <a:r>
              <a:rPr lang="en-US" altLang="zh-CN" sz="2133" dirty="0" err="1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的 </a:t>
            </a:r>
            <a:r>
              <a:rPr lang="en-US" altLang="zh-CN" sz="2133" smtClean="0">
                <a:solidFill>
                  <a:srgbClr val="1C2B38"/>
                </a:solidFill>
                <a:ea typeface="微软雅黑" panose="020B0503020204020204" pitchFamily="34" charset="-122"/>
              </a:rPr>
              <a:t>demo 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仓库中，验证存在文件：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README.md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通关</a:t>
            </a:r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任务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48" name="TextBox 6"/>
          <p:cNvSpPr txBox="1"/>
          <p:nvPr/>
        </p:nvSpPr>
        <p:spPr>
          <a:xfrm>
            <a:off x="4873520" y="831227"/>
            <a:ext cx="24240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rgbClr val="1C2B38"/>
                </a:solidFill>
                <a:ea typeface="微软雅黑" panose="020B0503020204020204" pitchFamily="34" charset="-122"/>
              </a:rPr>
              <a:t>本地练习 </a:t>
            </a:r>
            <a:r>
              <a:rPr lang="en-US" altLang="zh-CN" sz="3200" b="1">
                <a:solidFill>
                  <a:srgbClr val="1C2B38"/>
                </a:solidFill>
                <a:ea typeface="微软雅黑" panose="020B0503020204020204" pitchFamily="34" charset="-122"/>
              </a:rPr>
              <a:t>Git</a:t>
            </a:r>
            <a:endParaRPr lang="zh-CN" altLang="en-US" sz="3200" b="1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pic>
        <p:nvPicPr>
          <p:cNvPr id="1029" name="Picture 5" descr="https://ss0.bdstatic.com/94oJfD_bAAcT8t7mm9GUKT-xh_/timg?image&amp;quality=100&amp;size=b4000_4000&amp;sec=1482973752&amp;di=3db6ad0e4feaf5c142542824edec67ff&amp;src=http://img.mukewang.com/5667e5970001857f04000400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567740" y="968461"/>
            <a:ext cx="2554531" cy="2554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260070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60263-A96F-46DE-8AEE-71093E484CCF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9003" name="Rectangle 20"/>
          <p:cNvSpPr>
            <a:spLocks noChangeArrowheads="1"/>
          </p:cNvSpPr>
          <p:nvPr/>
        </p:nvSpPr>
        <p:spPr bwMode="auto">
          <a:xfrm>
            <a:off x="2644323" y="4613869"/>
            <a:ext cx="3223684" cy="12700"/>
          </a:xfrm>
          <a:prstGeom prst="rect">
            <a:avLst/>
          </a:prstGeom>
          <a:solidFill>
            <a:srgbClr val="152C34"/>
          </a:solidFill>
          <a:ln w="6350">
            <a:solidFill>
              <a:srgbClr val="1C2B38"/>
            </a:solidFill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9170" name="Rectangle 187"/>
          <p:cNvSpPr>
            <a:spLocks noChangeArrowheads="1"/>
          </p:cNvSpPr>
          <p:nvPr/>
        </p:nvSpPr>
        <p:spPr bwMode="auto">
          <a:xfrm>
            <a:off x="2644323" y="6292386"/>
            <a:ext cx="3223684" cy="12700"/>
          </a:xfrm>
          <a:prstGeom prst="rect">
            <a:avLst/>
          </a:prstGeom>
          <a:solidFill>
            <a:srgbClr val="464F5A"/>
          </a:solidFill>
          <a:ln w="6350">
            <a:solidFill>
              <a:srgbClr val="1C2B38"/>
            </a:solidFill>
            <a:miter lim="800000"/>
            <a:headEnd/>
            <a:tailEnd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8704" name="Rectangle 523"/>
          <p:cNvSpPr>
            <a:spLocks noChangeArrowheads="1"/>
          </p:cNvSpPr>
          <p:nvPr/>
        </p:nvSpPr>
        <p:spPr bwMode="auto">
          <a:xfrm>
            <a:off x="6316741" y="4613869"/>
            <a:ext cx="3223684" cy="12700"/>
          </a:xfrm>
          <a:prstGeom prst="rect">
            <a:avLst/>
          </a:prstGeom>
          <a:solidFill>
            <a:srgbClr val="152C34"/>
          </a:solidFill>
          <a:ln w="6350">
            <a:solidFill>
              <a:srgbClr val="1C2B38"/>
            </a:solidFill>
            <a:miter lim="800000"/>
            <a:headEnd/>
            <a:tailEnd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8471" name="Rectangle 691"/>
          <p:cNvSpPr>
            <a:spLocks noChangeArrowheads="1"/>
          </p:cNvSpPr>
          <p:nvPr/>
        </p:nvSpPr>
        <p:spPr bwMode="auto">
          <a:xfrm>
            <a:off x="6316741" y="6292386"/>
            <a:ext cx="3223684" cy="12700"/>
          </a:xfrm>
          <a:prstGeom prst="rect">
            <a:avLst/>
          </a:prstGeom>
          <a:solidFill>
            <a:srgbClr val="464F5A"/>
          </a:solidFill>
          <a:ln w="6350">
            <a:solidFill>
              <a:srgbClr val="1C2B38"/>
            </a:solidFill>
            <a:miter lim="800000"/>
            <a:headEnd/>
            <a:tailEnd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9189" name="TextBox 9188"/>
          <p:cNvSpPr txBox="1"/>
          <p:nvPr/>
        </p:nvSpPr>
        <p:spPr>
          <a:xfrm>
            <a:off x="3666672" y="3726985"/>
            <a:ext cx="23471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sourceforge</a:t>
            </a:r>
            <a:endParaRPr lang="zh-CN" altLang="en-US" sz="3200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30" name="TextBox 1029"/>
          <p:cNvSpPr txBox="1"/>
          <p:nvPr/>
        </p:nvSpPr>
        <p:spPr>
          <a:xfrm>
            <a:off x="7171610" y="3722667"/>
            <a:ext cx="2416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1C2B38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google code</a:t>
            </a:r>
            <a:endParaRPr lang="zh-CN" altLang="en-US" sz="3200" dirty="0">
              <a:solidFill>
                <a:srgbClr val="1C2B38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31" name="TextBox 1030"/>
          <p:cNvSpPr txBox="1"/>
          <p:nvPr/>
        </p:nvSpPr>
        <p:spPr>
          <a:xfrm>
            <a:off x="7426345" y="538848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C543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开源中国</a:t>
            </a:r>
          </a:p>
        </p:txBody>
      </p:sp>
      <p:sp>
        <p:nvSpPr>
          <p:cNvPr id="1033" name="TextBox 1032"/>
          <p:cNvSpPr txBox="1"/>
          <p:nvPr/>
        </p:nvSpPr>
        <p:spPr>
          <a:xfrm>
            <a:off x="3666672" y="5299595"/>
            <a:ext cx="1824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464F5A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codeplex</a:t>
            </a:r>
            <a:endParaRPr lang="zh-CN" altLang="en-US" sz="3200" dirty="0">
              <a:solidFill>
                <a:srgbClr val="464F5A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026" name="Picture 2" descr="http://a.fsdn.com/con/img/features/sf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506741" y="3439406"/>
            <a:ext cx="1159931" cy="115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ode.google.com/images/gd-log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2680"/>
          <a:stretch/>
        </p:blipFill>
        <p:spPr bwMode="auto">
          <a:xfrm>
            <a:off x="6230474" y="3714551"/>
            <a:ext cx="915479" cy="78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img0.cache.hxsd.com/news/2012/09/28/201209280603263497.jpg"/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DFF"/>
              </a:clrFrom>
              <a:clrTo>
                <a:srgbClr val="FFFD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5315" r="76116" b="25314"/>
          <a:stretch/>
        </p:blipFill>
        <p:spPr bwMode="auto">
          <a:xfrm>
            <a:off x="2571334" y="5078535"/>
            <a:ext cx="1105174" cy="1017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www.bandenghui.com/mt/detail/image/20160406/1459931107890443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2212"/>
          <a:stretch/>
        </p:blipFill>
        <p:spPr bwMode="auto">
          <a:xfrm>
            <a:off x="6170105" y="5044796"/>
            <a:ext cx="1258204" cy="126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525374" y="1052736"/>
            <a:ext cx="5410200" cy="2095500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开源社区</a:t>
            </a:r>
          </a:p>
        </p:txBody>
      </p:sp>
    </p:spTree>
    <p:extLst>
      <p:ext uri="{BB962C8B-B14F-4D97-AF65-F5344CB8AC3E}">
        <p14:creationId xmlns:p14="http://schemas.microsoft.com/office/powerpoint/2010/main" xmlns="" val="3221807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89EE7-C798-4E5C-9338-2BD7BFF69A97}" type="slidenum">
              <a:rPr lang="zh-CN" altLang="en-US" smtClean="0"/>
              <a:pPr/>
              <a:t>30</a:t>
            </a:fld>
            <a:endParaRPr lang="zh-CN" altLang="en-US" dirty="0"/>
          </a:p>
        </p:txBody>
      </p:sp>
      <p:sp>
        <p:nvSpPr>
          <p:cNvPr id="46" name="AutoShape 275"/>
          <p:cNvSpPr>
            <a:spLocks noChangeAspect="1" noChangeArrowheads="1" noTextEdit="1"/>
          </p:cNvSpPr>
          <p:nvPr/>
        </p:nvSpPr>
        <p:spPr bwMode="auto">
          <a:xfrm>
            <a:off x="5641591" y="1712136"/>
            <a:ext cx="5746396" cy="444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717854" y="2764790"/>
            <a:ext cx="4231281" cy="2061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要求：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网址：</a:t>
            </a:r>
            <a:r>
              <a:rPr lang="en-US" altLang="zh-CN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https://try.github.io/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打通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所</a:t>
            </a:r>
            <a:r>
              <a:rPr lang="zh-CN" altLang="en-US" sz="2133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有关</a:t>
            </a: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zh-CN" altLang="en-US" sz="2133" dirty="0">
                <a:solidFill>
                  <a:srgbClr val="1C2B38"/>
                </a:solidFill>
                <a:ea typeface="微软雅黑" panose="020B0503020204020204" pitchFamily="34" charset="-122"/>
              </a:rPr>
              <a:t>理解并记忆每关的命令；</a:t>
            </a:r>
            <a:endParaRPr lang="en-US" altLang="zh-CN" sz="2133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185" name="TextBox 6"/>
          <p:cNvSpPr txBox="1"/>
          <p:nvPr/>
        </p:nvSpPr>
        <p:spPr>
          <a:xfrm>
            <a:off x="1625569" y="1642309"/>
            <a:ext cx="24240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rgbClr val="1C2B38"/>
                </a:solidFill>
                <a:ea typeface="微软雅黑" panose="020B0503020204020204" pitchFamily="34" charset="-122"/>
              </a:rPr>
              <a:t>在线练习 </a:t>
            </a:r>
            <a:r>
              <a:rPr lang="en-US" altLang="zh-CN" sz="3200" b="1">
                <a:solidFill>
                  <a:srgbClr val="1C2B38"/>
                </a:solidFill>
                <a:ea typeface="微软雅黑" panose="020B0503020204020204" pitchFamily="34" charset="-122"/>
              </a:rPr>
              <a:t>Git</a:t>
            </a:r>
            <a:endParaRPr lang="zh-CN" altLang="en-US" sz="3200" b="1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通关</a:t>
            </a:r>
            <a:r>
              <a:rPr lang="zh-CN" altLang="en-US" sz="2667" b="1" dirty="0" smtClean="0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任务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0" name="Picture 2" descr="http://orig08.deviantart.net/9e94/f/2013/303/d/e/github___arc___wallpaper_by_cracksoldier-d6se2bp.png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2305" t="23268" r="32328" b="21014"/>
          <a:stretch/>
        </p:blipFill>
        <p:spPr bwMode="auto">
          <a:xfrm>
            <a:off x="6103055" y="1642309"/>
            <a:ext cx="4313425" cy="42484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xmlns="" val="443105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t="10175" r="1172"/>
          <a:stretch/>
        </p:blipFill>
        <p:spPr>
          <a:xfrm>
            <a:off x="0" y="-42661"/>
            <a:ext cx="12192000" cy="692581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79876" y="188640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6CC047"/>
                </a:solidFill>
              </a:rPr>
              <a:t>https://github.com</a:t>
            </a:r>
            <a:endParaRPr lang="zh-CN" altLang="en-US" dirty="0">
              <a:solidFill>
                <a:srgbClr val="6CC0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6832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60263-A96F-46DE-8AEE-71093E484CCF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Github </a:t>
            </a:r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的优势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5122" name="Picture 2" descr="https://freecodecamp.cn/images/Elb3dfj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70560" y="1756048"/>
            <a:ext cx="7426015" cy="4177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直接连接符 5"/>
          <p:cNvCxnSpPr/>
          <p:nvPr/>
        </p:nvCxnSpPr>
        <p:spPr>
          <a:xfrm>
            <a:off x="0" y="1756048"/>
            <a:ext cx="12192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>
            <a:off x="8472264" y="1988840"/>
            <a:ext cx="5549397" cy="362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rgbClr val="1C2B38"/>
                </a:solidFill>
                <a:ea typeface="微软雅黑" panose="020B0503020204020204" pitchFamily="34" charset="-122"/>
              </a:rPr>
              <a:t>只支持 </a:t>
            </a:r>
            <a:r>
              <a:rPr lang="en-US" altLang="zh-CN" sz="2000">
                <a:solidFill>
                  <a:srgbClr val="1C2B38"/>
                </a:solidFill>
                <a:ea typeface="微软雅黑" panose="020B0503020204020204" pitchFamily="34" charset="-122"/>
              </a:rPr>
              <a:t>Git</a:t>
            </a:r>
            <a:endParaRPr lang="zh-CN" altLang="en-US" sz="2000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rgbClr val="1C2B38"/>
                </a:solidFill>
                <a:ea typeface="微软雅黑" panose="020B0503020204020204" pitchFamily="34" charset="-122"/>
              </a:rPr>
              <a:t>完整协议支持</a:t>
            </a:r>
            <a:endParaRPr lang="en-US" altLang="zh-CN" sz="200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rgbClr val="1C2B38"/>
                </a:solidFill>
                <a:ea typeface="微软雅黑" panose="020B0503020204020204" pitchFamily="34" charset="-122"/>
              </a:rPr>
              <a:t>在线文件编辑</a:t>
            </a:r>
            <a:endParaRPr lang="en-US" altLang="zh-CN" sz="200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rgbClr val="1C2B38"/>
                </a:solidFill>
                <a:ea typeface="微软雅黑" panose="020B0503020204020204" pitchFamily="34" charset="-122"/>
              </a:rPr>
              <a:t>社交网络元素</a:t>
            </a:r>
            <a:endParaRPr lang="en-US" altLang="zh-CN" sz="200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rgbClr val="1C2B38"/>
                </a:solidFill>
                <a:ea typeface="微软雅黑" panose="020B0503020204020204" pitchFamily="34" charset="-122"/>
              </a:rPr>
              <a:t>特色工作模式</a:t>
            </a:r>
            <a:endParaRPr lang="en-US" altLang="zh-CN" sz="200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rgbClr val="1C2B38"/>
                </a:solidFill>
                <a:ea typeface="微软雅黑" panose="020B0503020204020204" pitchFamily="34" charset="-122"/>
              </a:rPr>
              <a:t>私有仓库托管</a:t>
            </a:r>
            <a:endParaRPr lang="en-US" altLang="zh-CN" sz="200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rgbClr val="1C2B38"/>
                </a:solidFill>
                <a:ea typeface="微软雅黑" panose="020B0503020204020204" pitchFamily="34" charset="-122"/>
              </a:rPr>
              <a:t>Ruby on Rails</a:t>
            </a:r>
            <a:endParaRPr lang="zh-CN" altLang="en-US" sz="2000" dirty="0">
              <a:solidFill>
                <a:srgbClr val="1C2B38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20799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mg4.duitang.com/uploads/item/201406/07/20140607161011_yXVUE.jpe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91" t="8597" r="91" b="8873"/>
          <a:stretch/>
        </p:blipFill>
        <p:spPr bwMode="auto">
          <a:xfrm>
            <a:off x="-35768" y="-27383"/>
            <a:ext cx="12227768" cy="6912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310578" y="214290"/>
            <a:ext cx="3643338" cy="321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8084" y="142852"/>
            <a:ext cx="2571768" cy="3286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38084" y="3571876"/>
            <a:ext cx="2571768" cy="321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4310050" y="57150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82082" y="6211669"/>
            <a:ext cx="30314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FF00"/>
                </a:solidFill>
              </a:rPr>
              <a:t>摘自</a:t>
            </a:r>
            <a:r>
              <a:rPr lang="en-US" altLang="zh-CN" dirty="0" smtClean="0">
                <a:solidFill>
                  <a:srgbClr val="FFFF00"/>
                </a:solidFill>
              </a:rPr>
              <a:t>github2017</a:t>
            </a:r>
            <a:r>
              <a:rPr lang="zh-CN" altLang="en-US" dirty="0" smtClean="0">
                <a:solidFill>
                  <a:srgbClr val="FFFF00"/>
                </a:solidFill>
              </a:rPr>
              <a:t>年度报告</a:t>
            </a:r>
            <a:r>
              <a:rPr lang="en-US" altLang="zh-CN" dirty="0" smtClean="0">
                <a:solidFill>
                  <a:srgbClr val="FFFF00"/>
                </a:solidFill>
              </a:rPr>
              <a:t>:</a:t>
            </a:r>
          </a:p>
          <a:p>
            <a:r>
              <a:rPr lang="en-US" altLang="zh-CN" dirty="0" smtClean="0">
                <a:solidFill>
                  <a:srgbClr val="FFFF00"/>
                </a:solidFill>
              </a:rPr>
              <a:t>https://octoverse.github.com/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2629019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/>
        </p:nvGrpSpPr>
        <p:grpSpPr>
          <a:xfrm flipH="1">
            <a:off x="6096000" y="2564904"/>
            <a:ext cx="5202981" cy="1144365"/>
            <a:chOff x="258284" y="2211771"/>
            <a:chExt cx="3902236" cy="858274"/>
          </a:xfrm>
          <a:solidFill>
            <a:srgbClr val="FFC543"/>
          </a:solidFill>
        </p:grpSpPr>
        <p:sp>
          <p:nvSpPr>
            <p:cNvPr id="54" name="圆角矩形 53"/>
            <p:cNvSpPr/>
            <p:nvPr/>
          </p:nvSpPr>
          <p:spPr>
            <a:xfrm>
              <a:off x="258284" y="2211771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55" name="等腰三角形 54"/>
            <p:cNvSpPr/>
            <p:nvPr/>
          </p:nvSpPr>
          <p:spPr>
            <a:xfrm rot="5400000">
              <a:off x="3945636" y="2514600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797068" y="2564904"/>
            <a:ext cx="5202981" cy="1144365"/>
            <a:chOff x="258284" y="2184339"/>
            <a:chExt cx="3902236" cy="858274"/>
          </a:xfrm>
          <a:solidFill>
            <a:srgbClr val="464F5A"/>
          </a:solidFill>
        </p:grpSpPr>
        <p:sp>
          <p:nvSpPr>
            <p:cNvPr id="48" name="圆角矩形 47"/>
            <p:cNvSpPr/>
            <p:nvPr/>
          </p:nvSpPr>
          <p:spPr>
            <a:xfrm>
              <a:off x="258284" y="2184339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49" name="等腰三角形 48"/>
            <p:cNvSpPr/>
            <p:nvPr/>
          </p:nvSpPr>
          <p:spPr>
            <a:xfrm rot="5400000">
              <a:off x="3945636" y="2487168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38" name="TextBox 137"/>
          <p:cNvSpPr txBox="1"/>
          <p:nvPr/>
        </p:nvSpPr>
        <p:spPr>
          <a:xfrm>
            <a:off x="6450603" y="2628848"/>
            <a:ext cx="114826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02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4528423" y="2624189"/>
            <a:ext cx="112155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01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411005" y="629448"/>
            <a:ext cx="5349120" cy="1077218"/>
            <a:chOff x="2558254" y="691542"/>
            <a:chExt cx="4011840" cy="807913"/>
          </a:xfrm>
        </p:grpSpPr>
        <p:sp>
          <p:nvSpPr>
            <p:cNvPr id="2049" name="TextBox 2048"/>
            <p:cNvSpPr txBox="1"/>
            <p:nvPr/>
          </p:nvSpPr>
          <p:spPr>
            <a:xfrm>
              <a:off x="3106438" y="691542"/>
              <a:ext cx="2889206" cy="807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400" b="1" dirty="0" smtClean="0">
                  <a:solidFill>
                    <a:srgbClr val="1C2B38"/>
                  </a:solidFill>
                  <a:latin typeface="+mj-lt"/>
                  <a:ea typeface="微软雅黑" panose="020B0503020204020204" pitchFamily="34" charset="-122"/>
                </a:rPr>
                <a:t>内容安排</a:t>
              </a:r>
              <a:endParaRPr lang="zh-CN" altLang="en-US" sz="6400" b="1" dirty="0">
                <a:solidFill>
                  <a:srgbClr val="1C2B38"/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  <p:grpSp>
          <p:nvGrpSpPr>
            <p:cNvPr id="162" name="组合 161"/>
            <p:cNvGrpSpPr>
              <a:grpSpLocks noChangeAspect="1"/>
            </p:cNvGrpSpPr>
            <p:nvPr/>
          </p:nvGrpSpPr>
          <p:grpSpPr>
            <a:xfrm>
              <a:off x="2558254" y="904761"/>
              <a:ext cx="491493" cy="404558"/>
              <a:chOff x="1928813" y="1763600"/>
              <a:chExt cx="1373188" cy="1130300"/>
            </a:xfrm>
          </p:grpSpPr>
          <p:sp>
            <p:nvSpPr>
              <p:cNvPr id="164" name="Rectangle 25"/>
              <p:cNvSpPr>
                <a:spLocks noChangeArrowheads="1"/>
              </p:cNvSpPr>
              <p:nvPr/>
            </p:nvSpPr>
            <p:spPr bwMode="auto">
              <a:xfrm>
                <a:off x="1928813" y="2747850"/>
                <a:ext cx="231775" cy="146050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5" name="Rectangle 26"/>
              <p:cNvSpPr>
                <a:spLocks noChangeArrowheads="1"/>
              </p:cNvSpPr>
              <p:nvPr/>
            </p:nvSpPr>
            <p:spPr bwMode="auto">
              <a:xfrm>
                <a:off x="2160588" y="2473212"/>
                <a:ext cx="223838" cy="420687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6" name="Rectangle 27"/>
              <p:cNvSpPr>
                <a:spLocks noChangeArrowheads="1"/>
              </p:cNvSpPr>
              <p:nvPr/>
            </p:nvSpPr>
            <p:spPr bwMode="auto">
              <a:xfrm>
                <a:off x="2384425" y="2060462"/>
                <a:ext cx="231775" cy="833437"/>
              </a:xfrm>
              <a:prstGeom prst="rect">
                <a:avLst/>
              </a:prstGeom>
              <a:solidFill>
                <a:srgbClr val="464F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7" name="Rectangle 28"/>
              <p:cNvSpPr>
                <a:spLocks noChangeArrowheads="1"/>
              </p:cNvSpPr>
              <p:nvPr/>
            </p:nvSpPr>
            <p:spPr bwMode="auto">
              <a:xfrm>
                <a:off x="2616200" y="1763600"/>
                <a:ext cx="230188" cy="1130300"/>
              </a:xfrm>
              <a:prstGeom prst="rect">
                <a:avLst/>
              </a:prstGeom>
              <a:solidFill>
                <a:srgbClr val="1C2B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8" name="Rectangle 29"/>
              <p:cNvSpPr>
                <a:spLocks noChangeArrowheads="1"/>
              </p:cNvSpPr>
              <p:nvPr/>
            </p:nvSpPr>
            <p:spPr bwMode="auto">
              <a:xfrm>
                <a:off x="2846388" y="2406537"/>
                <a:ext cx="225425" cy="487362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69" name="Rectangle 30"/>
              <p:cNvSpPr>
                <a:spLocks noChangeArrowheads="1"/>
              </p:cNvSpPr>
              <p:nvPr/>
            </p:nvSpPr>
            <p:spPr bwMode="auto">
              <a:xfrm>
                <a:off x="3071813" y="2692287"/>
                <a:ext cx="230188" cy="201612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0" name="组合 169"/>
            <p:cNvGrpSpPr>
              <a:grpSpLocks noChangeAspect="1"/>
            </p:cNvGrpSpPr>
            <p:nvPr/>
          </p:nvGrpSpPr>
          <p:grpSpPr>
            <a:xfrm flipH="1">
              <a:off x="6078601" y="904761"/>
              <a:ext cx="491493" cy="404558"/>
              <a:chOff x="1928813" y="1763600"/>
              <a:chExt cx="1373188" cy="1130300"/>
            </a:xfrm>
          </p:grpSpPr>
          <p:sp>
            <p:nvSpPr>
              <p:cNvPr id="172" name="Rectangle 25"/>
              <p:cNvSpPr>
                <a:spLocks noChangeArrowheads="1"/>
              </p:cNvSpPr>
              <p:nvPr/>
            </p:nvSpPr>
            <p:spPr bwMode="auto">
              <a:xfrm>
                <a:off x="1928813" y="2747850"/>
                <a:ext cx="231775" cy="146050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3" name="Rectangle 26"/>
              <p:cNvSpPr>
                <a:spLocks noChangeArrowheads="1"/>
              </p:cNvSpPr>
              <p:nvPr/>
            </p:nvSpPr>
            <p:spPr bwMode="auto">
              <a:xfrm>
                <a:off x="2160588" y="2473212"/>
                <a:ext cx="223838" cy="420687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4" name="Rectangle 27"/>
              <p:cNvSpPr>
                <a:spLocks noChangeArrowheads="1"/>
              </p:cNvSpPr>
              <p:nvPr/>
            </p:nvSpPr>
            <p:spPr bwMode="auto">
              <a:xfrm>
                <a:off x="2384425" y="2060462"/>
                <a:ext cx="231775" cy="833437"/>
              </a:xfrm>
              <a:prstGeom prst="rect">
                <a:avLst/>
              </a:prstGeom>
              <a:solidFill>
                <a:srgbClr val="464F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5" name="Rectangle 28"/>
              <p:cNvSpPr>
                <a:spLocks noChangeArrowheads="1"/>
              </p:cNvSpPr>
              <p:nvPr/>
            </p:nvSpPr>
            <p:spPr bwMode="auto">
              <a:xfrm>
                <a:off x="2616200" y="1763600"/>
                <a:ext cx="230188" cy="1130300"/>
              </a:xfrm>
              <a:prstGeom prst="rect">
                <a:avLst/>
              </a:prstGeom>
              <a:solidFill>
                <a:srgbClr val="1C2B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6" name="Rectangle 29"/>
              <p:cNvSpPr>
                <a:spLocks noChangeArrowheads="1"/>
              </p:cNvSpPr>
              <p:nvPr/>
            </p:nvSpPr>
            <p:spPr bwMode="auto">
              <a:xfrm>
                <a:off x="2846388" y="2406537"/>
                <a:ext cx="225425" cy="487362"/>
              </a:xfrm>
              <a:prstGeom prst="rect">
                <a:avLst/>
              </a:pr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177" name="Rectangle 30"/>
              <p:cNvSpPr>
                <a:spLocks noChangeArrowheads="1"/>
              </p:cNvSpPr>
              <p:nvPr/>
            </p:nvSpPr>
            <p:spPr bwMode="auto">
              <a:xfrm>
                <a:off x="3071813" y="2692287"/>
                <a:ext cx="230188" cy="201612"/>
              </a:xfrm>
              <a:prstGeom prst="rect">
                <a:avLst/>
              </a:prstGeom>
              <a:solidFill>
                <a:srgbClr val="FC61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4" name="矩形 43"/>
          <p:cNvSpPr/>
          <p:nvPr/>
        </p:nvSpPr>
        <p:spPr>
          <a:xfrm>
            <a:off x="1624084" y="2820102"/>
            <a:ext cx="22397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账号</a:t>
            </a:r>
          </a:p>
        </p:txBody>
      </p:sp>
      <p:sp>
        <p:nvSpPr>
          <p:cNvPr id="45" name="矩形 44"/>
          <p:cNvSpPr/>
          <p:nvPr/>
        </p:nvSpPr>
        <p:spPr>
          <a:xfrm>
            <a:off x="8426787" y="282010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</a:p>
        </p:txBody>
      </p:sp>
      <p:grpSp>
        <p:nvGrpSpPr>
          <p:cNvPr id="40" name="组合 39"/>
          <p:cNvGrpSpPr/>
          <p:nvPr/>
        </p:nvGrpSpPr>
        <p:grpSpPr>
          <a:xfrm flipH="1">
            <a:off x="6096000" y="5350276"/>
            <a:ext cx="5202981" cy="1144365"/>
            <a:chOff x="258284" y="2211771"/>
            <a:chExt cx="3902236" cy="858274"/>
          </a:xfrm>
          <a:solidFill>
            <a:srgbClr val="FFC543"/>
          </a:solidFill>
        </p:grpSpPr>
        <p:sp>
          <p:nvSpPr>
            <p:cNvPr id="41" name="圆角矩形 40"/>
            <p:cNvSpPr/>
            <p:nvPr/>
          </p:nvSpPr>
          <p:spPr>
            <a:xfrm>
              <a:off x="258284" y="2211771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42" name="等腰三角形 41"/>
            <p:cNvSpPr/>
            <p:nvPr/>
          </p:nvSpPr>
          <p:spPr>
            <a:xfrm rot="5400000">
              <a:off x="3945636" y="2514600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797068" y="5350276"/>
            <a:ext cx="5202981" cy="1144365"/>
            <a:chOff x="258284" y="2184339"/>
            <a:chExt cx="3902236" cy="858274"/>
          </a:xfrm>
          <a:solidFill>
            <a:srgbClr val="464F5A"/>
          </a:solidFill>
        </p:grpSpPr>
        <p:sp>
          <p:nvSpPr>
            <p:cNvPr id="59" name="圆角矩形 58"/>
            <p:cNvSpPr/>
            <p:nvPr/>
          </p:nvSpPr>
          <p:spPr>
            <a:xfrm>
              <a:off x="258284" y="2184339"/>
              <a:ext cx="3646204" cy="858274"/>
            </a:xfrm>
            <a:prstGeom prst="roundRect">
              <a:avLst>
                <a:gd name="adj" fmla="val 102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5400000">
              <a:off x="3945636" y="2487168"/>
              <a:ext cx="173736" cy="256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797068" y="3952661"/>
            <a:ext cx="5202981" cy="1144365"/>
            <a:chOff x="258284" y="2184339"/>
            <a:chExt cx="3902236" cy="858274"/>
          </a:xfrm>
        </p:grpSpPr>
        <p:sp>
          <p:nvSpPr>
            <p:cNvPr id="62" name="圆角矩形 61"/>
            <p:cNvSpPr/>
            <p:nvPr/>
          </p:nvSpPr>
          <p:spPr>
            <a:xfrm>
              <a:off x="258284" y="2184339"/>
              <a:ext cx="3646204" cy="858274"/>
            </a:xfrm>
            <a:prstGeom prst="roundRect">
              <a:avLst>
                <a:gd name="adj" fmla="val 10275"/>
              </a:avLst>
            </a:prstGeom>
            <a:solidFill>
              <a:srgbClr val="FC61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  <p:sp>
          <p:nvSpPr>
            <p:cNvPr id="63" name="等腰三角形 62"/>
            <p:cNvSpPr/>
            <p:nvPr/>
          </p:nvSpPr>
          <p:spPr>
            <a:xfrm rot="5400000">
              <a:off x="3945636" y="2487168"/>
              <a:ext cx="173736" cy="256032"/>
            </a:xfrm>
            <a:prstGeom prst="triangle">
              <a:avLst/>
            </a:prstGeom>
            <a:solidFill>
              <a:srgbClr val="FC61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64" name="Line 21"/>
          <p:cNvSpPr>
            <a:spLocks noChangeShapeType="1"/>
          </p:cNvSpPr>
          <p:nvPr/>
        </p:nvSpPr>
        <p:spPr bwMode="auto">
          <a:xfrm flipH="1">
            <a:off x="2022910" y="448528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65" name="Line 22"/>
          <p:cNvSpPr>
            <a:spLocks noChangeShapeType="1"/>
          </p:cNvSpPr>
          <p:nvPr/>
        </p:nvSpPr>
        <p:spPr bwMode="auto">
          <a:xfrm flipH="1">
            <a:off x="2022910" y="448528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ea typeface="微软雅黑" panose="020B0503020204020204" pitchFamily="34" charset="-122"/>
            </a:endParaRPr>
          </a:p>
        </p:txBody>
      </p:sp>
      <p:sp>
        <p:nvSpPr>
          <p:cNvPr id="66" name="TextBox 2067"/>
          <p:cNvSpPr txBox="1"/>
          <p:nvPr/>
        </p:nvSpPr>
        <p:spPr>
          <a:xfrm flipH="1">
            <a:off x="4526102" y="4012612"/>
            <a:ext cx="112155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03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68" name="TextBox 137"/>
          <p:cNvSpPr txBox="1"/>
          <p:nvPr/>
        </p:nvSpPr>
        <p:spPr>
          <a:xfrm>
            <a:off x="6450603" y="5414220"/>
            <a:ext cx="114826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05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69" name="TextBox 138"/>
          <p:cNvSpPr txBox="1"/>
          <p:nvPr/>
        </p:nvSpPr>
        <p:spPr>
          <a:xfrm>
            <a:off x="4528423" y="5409561"/>
            <a:ext cx="112155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67" b="1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04</a:t>
            </a:r>
            <a:endParaRPr lang="zh-CN" altLang="en-US" sz="5867" b="1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624085" y="4221292"/>
            <a:ext cx="22397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solidFill>
                  <a:schemeClr val="bg1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sz="32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仓库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1948692" y="5605474"/>
            <a:ext cx="15905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solidFill>
                  <a:schemeClr val="bg1"/>
                </a:solidFill>
                <a:ea typeface="微软雅黑" panose="020B0503020204020204" pitchFamily="34" charset="-122"/>
              </a:rPr>
              <a:t>Git</a:t>
            </a:r>
            <a:r>
              <a:rPr lang="en-US" altLang="zh-CN" sz="32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8544609" y="5605474"/>
            <a:ext cx="15905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solidFill>
                  <a:schemeClr val="bg1"/>
                </a:solidFill>
                <a:ea typeface="微软雅黑" panose="020B0503020204020204" pitchFamily="34" charset="-122"/>
              </a:rPr>
              <a:t>Git</a:t>
            </a:r>
            <a:r>
              <a:rPr lang="en-US" altLang="zh-CN" sz="32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</a:rPr>
              <a:t>命令</a:t>
            </a:r>
          </a:p>
        </p:txBody>
      </p:sp>
    </p:spTree>
    <p:extLst>
      <p:ext uri="{BB962C8B-B14F-4D97-AF65-F5344CB8AC3E}">
        <p14:creationId xmlns:p14="http://schemas.microsoft.com/office/powerpoint/2010/main" xmlns="" val="3635060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60263-A96F-46DE-8AEE-71093E484CCF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grpSp>
        <p:nvGrpSpPr>
          <p:cNvPr id="6264" name="组合 6263"/>
          <p:cNvGrpSpPr/>
          <p:nvPr/>
        </p:nvGrpSpPr>
        <p:grpSpPr>
          <a:xfrm>
            <a:off x="35560" y="1745548"/>
            <a:ext cx="6146800" cy="4215493"/>
            <a:chOff x="576263" y="1318305"/>
            <a:chExt cx="4610100" cy="3161620"/>
          </a:xfrm>
        </p:grpSpPr>
        <p:graphicFrame>
          <p:nvGraphicFramePr>
            <p:cNvPr id="2" name="图表 1"/>
            <p:cNvGraphicFramePr/>
            <p:nvPr>
              <p:extLst/>
            </p:nvPr>
          </p:nvGraphicFramePr>
          <p:xfrm>
            <a:off x="576263" y="1318305"/>
            <a:ext cx="4610100" cy="316162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6217" name="Group 104"/>
            <p:cNvGrpSpPr>
              <a:grpSpLocks noChangeAspect="1"/>
            </p:cNvGrpSpPr>
            <p:nvPr/>
          </p:nvGrpSpPr>
          <p:grpSpPr bwMode="auto">
            <a:xfrm>
              <a:off x="2500313" y="2233613"/>
              <a:ext cx="773112" cy="1108075"/>
              <a:chOff x="1575" y="1407"/>
              <a:chExt cx="487" cy="698"/>
            </a:xfrm>
          </p:grpSpPr>
          <p:sp>
            <p:nvSpPr>
              <p:cNvPr id="6218" name="AutoShape 103"/>
              <p:cNvSpPr>
                <a:spLocks noChangeAspect="1" noChangeArrowheads="1" noTextEdit="1"/>
              </p:cNvSpPr>
              <p:nvPr/>
            </p:nvSpPr>
            <p:spPr bwMode="auto">
              <a:xfrm>
                <a:off x="1575" y="1407"/>
                <a:ext cx="487" cy="6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19" name="Rectangle 105"/>
              <p:cNvSpPr>
                <a:spLocks noChangeArrowheads="1"/>
              </p:cNvSpPr>
              <p:nvPr/>
            </p:nvSpPr>
            <p:spPr bwMode="auto">
              <a:xfrm>
                <a:off x="1704" y="1933"/>
                <a:ext cx="242" cy="99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0" name="Rectangle 106"/>
              <p:cNvSpPr>
                <a:spLocks noChangeArrowheads="1"/>
              </p:cNvSpPr>
              <p:nvPr/>
            </p:nvSpPr>
            <p:spPr bwMode="auto">
              <a:xfrm>
                <a:off x="1704" y="1944"/>
                <a:ext cx="242" cy="99"/>
              </a:xfrm>
              <a:prstGeom prst="rect">
                <a:avLst/>
              </a:prstGeom>
              <a:solidFill>
                <a:srgbClr val="F888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1" name="Freeform 107"/>
              <p:cNvSpPr>
                <a:spLocks/>
              </p:cNvSpPr>
              <p:nvPr/>
            </p:nvSpPr>
            <p:spPr bwMode="auto">
              <a:xfrm>
                <a:off x="1781" y="1945"/>
                <a:ext cx="164" cy="98"/>
              </a:xfrm>
              <a:custGeom>
                <a:avLst/>
                <a:gdLst>
                  <a:gd name="T0" fmla="*/ 0 w 119"/>
                  <a:gd name="T1" fmla="*/ 71 h 71"/>
                  <a:gd name="T2" fmla="*/ 119 w 119"/>
                  <a:gd name="T3" fmla="*/ 71 h 71"/>
                  <a:gd name="T4" fmla="*/ 119 w 119"/>
                  <a:gd name="T5" fmla="*/ 0 h 71"/>
                  <a:gd name="T6" fmla="*/ 93 w 119"/>
                  <a:gd name="T7" fmla="*/ 0 h 71"/>
                  <a:gd name="T8" fmla="*/ 0 w 119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71">
                    <a:moveTo>
                      <a:pt x="0" y="71"/>
                    </a:moveTo>
                    <a:cubicBezTo>
                      <a:pt x="119" y="71"/>
                      <a:pt x="119" y="71"/>
                      <a:pt x="119" y="71"/>
                    </a:cubicBezTo>
                    <a:cubicBezTo>
                      <a:pt x="119" y="0"/>
                      <a:pt x="119" y="0"/>
                      <a:pt x="119" y="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2" y="24"/>
                      <a:pt x="31" y="48"/>
                      <a:pt x="0" y="71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2" name="Rectangle 108"/>
              <p:cNvSpPr>
                <a:spLocks noChangeArrowheads="1"/>
              </p:cNvSpPr>
              <p:nvPr/>
            </p:nvSpPr>
            <p:spPr bwMode="auto">
              <a:xfrm>
                <a:off x="1644" y="2026"/>
                <a:ext cx="368" cy="61"/>
              </a:xfrm>
              <a:prstGeom prst="rect">
                <a:avLst/>
              </a:prstGeom>
              <a:solidFill>
                <a:srgbClr val="FDB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3" name="Rectangle 109"/>
              <p:cNvSpPr>
                <a:spLocks noChangeArrowheads="1"/>
              </p:cNvSpPr>
              <p:nvPr/>
            </p:nvSpPr>
            <p:spPr bwMode="auto">
              <a:xfrm>
                <a:off x="1644" y="2043"/>
                <a:ext cx="368" cy="61"/>
              </a:xfrm>
              <a:prstGeom prst="rect">
                <a:avLst/>
              </a:prstGeom>
              <a:solidFill>
                <a:srgbClr val="FF8D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4" name="Freeform 110"/>
              <p:cNvSpPr>
                <a:spLocks/>
              </p:cNvSpPr>
              <p:nvPr/>
            </p:nvSpPr>
            <p:spPr bwMode="auto">
              <a:xfrm>
                <a:off x="1781" y="2043"/>
                <a:ext cx="231" cy="61"/>
              </a:xfrm>
              <a:custGeom>
                <a:avLst/>
                <a:gdLst>
                  <a:gd name="T0" fmla="*/ 31 w 168"/>
                  <a:gd name="T1" fmla="*/ 19 h 44"/>
                  <a:gd name="T2" fmla="*/ 20 w 168"/>
                  <a:gd name="T3" fmla="*/ 27 h 44"/>
                  <a:gd name="T4" fmla="*/ 13 w 168"/>
                  <a:gd name="T5" fmla="*/ 33 h 44"/>
                  <a:gd name="T6" fmla="*/ 0 w 168"/>
                  <a:gd name="T7" fmla="*/ 44 h 44"/>
                  <a:gd name="T8" fmla="*/ 168 w 168"/>
                  <a:gd name="T9" fmla="*/ 44 h 44"/>
                  <a:gd name="T10" fmla="*/ 168 w 168"/>
                  <a:gd name="T11" fmla="*/ 0 h 44"/>
                  <a:gd name="T12" fmla="*/ 59 w 168"/>
                  <a:gd name="T13" fmla="*/ 0 h 44"/>
                  <a:gd name="T14" fmla="*/ 31 w 168"/>
                  <a:gd name="T15" fmla="*/ 1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8" h="44">
                    <a:moveTo>
                      <a:pt x="31" y="19"/>
                    </a:moveTo>
                    <a:cubicBezTo>
                      <a:pt x="28" y="22"/>
                      <a:pt x="24" y="24"/>
                      <a:pt x="20" y="27"/>
                    </a:cubicBezTo>
                    <a:cubicBezTo>
                      <a:pt x="18" y="29"/>
                      <a:pt x="15" y="31"/>
                      <a:pt x="13" y="33"/>
                    </a:cubicBezTo>
                    <a:cubicBezTo>
                      <a:pt x="9" y="37"/>
                      <a:pt x="4" y="40"/>
                      <a:pt x="0" y="44"/>
                    </a:cubicBezTo>
                    <a:cubicBezTo>
                      <a:pt x="168" y="44"/>
                      <a:pt x="168" y="44"/>
                      <a:pt x="168" y="44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0" y="6"/>
                      <a:pt x="40" y="12"/>
                      <a:pt x="31" y="19"/>
                    </a:cubicBezTo>
                    <a:close/>
                  </a:path>
                </a:pathLst>
              </a:custGeom>
              <a:solidFill>
                <a:srgbClr val="FF6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5" name="Oval 111"/>
              <p:cNvSpPr>
                <a:spLocks noChangeArrowheads="1"/>
              </p:cNvSpPr>
              <p:nvPr/>
            </p:nvSpPr>
            <p:spPr bwMode="auto">
              <a:xfrm>
                <a:off x="1795" y="1868"/>
                <a:ext cx="65" cy="65"/>
              </a:xfrm>
              <a:prstGeom prst="ellipse">
                <a:avLst/>
              </a:prstGeom>
              <a:solidFill>
                <a:srgbClr val="FE97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6" name="Freeform 112"/>
              <p:cNvSpPr>
                <a:spLocks/>
              </p:cNvSpPr>
              <p:nvPr/>
            </p:nvSpPr>
            <p:spPr bwMode="auto">
              <a:xfrm>
                <a:off x="1809" y="1881"/>
                <a:ext cx="51" cy="52"/>
              </a:xfrm>
              <a:custGeom>
                <a:avLst/>
                <a:gdLst>
                  <a:gd name="T0" fmla="*/ 17 w 37"/>
                  <a:gd name="T1" fmla="*/ 21 h 38"/>
                  <a:gd name="T2" fmla="*/ 0 w 37"/>
                  <a:gd name="T3" fmla="*/ 34 h 38"/>
                  <a:gd name="T4" fmla="*/ 13 w 37"/>
                  <a:gd name="T5" fmla="*/ 38 h 38"/>
                  <a:gd name="T6" fmla="*/ 37 w 37"/>
                  <a:gd name="T7" fmla="*/ 14 h 38"/>
                  <a:gd name="T8" fmla="*/ 32 w 37"/>
                  <a:gd name="T9" fmla="*/ 0 h 38"/>
                  <a:gd name="T10" fmla="*/ 17 w 37"/>
                  <a:gd name="T11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7" y="21"/>
                    </a:moveTo>
                    <a:cubicBezTo>
                      <a:pt x="12" y="26"/>
                      <a:pt x="6" y="30"/>
                      <a:pt x="0" y="34"/>
                    </a:cubicBezTo>
                    <a:cubicBezTo>
                      <a:pt x="4" y="36"/>
                      <a:pt x="8" y="38"/>
                      <a:pt x="13" y="38"/>
                    </a:cubicBezTo>
                    <a:cubicBezTo>
                      <a:pt x="26" y="38"/>
                      <a:pt x="37" y="27"/>
                      <a:pt x="37" y="14"/>
                    </a:cubicBezTo>
                    <a:cubicBezTo>
                      <a:pt x="37" y="9"/>
                      <a:pt x="35" y="4"/>
                      <a:pt x="32" y="0"/>
                    </a:cubicBezTo>
                    <a:cubicBezTo>
                      <a:pt x="28" y="8"/>
                      <a:pt x="23" y="15"/>
                      <a:pt x="17" y="21"/>
                    </a:cubicBezTo>
                    <a:close/>
                  </a:path>
                </a:pathLst>
              </a:custGeom>
              <a:solidFill>
                <a:srgbClr val="F771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7" name="Freeform 113"/>
              <p:cNvSpPr>
                <a:spLocks noEditPoints="1"/>
              </p:cNvSpPr>
              <p:nvPr/>
            </p:nvSpPr>
            <p:spPr bwMode="auto">
              <a:xfrm>
                <a:off x="1631" y="1465"/>
                <a:ext cx="376" cy="376"/>
              </a:xfrm>
              <a:custGeom>
                <a:avLst/>
                <a:gdLst>
                  <a:gd name="T0" fmla="*/ 144 w 273"/>
                  <a:gd name="T1" fmla="*/ 4 h 273"/>
                  <a:gd name="T2" fmla="*/ 4 w 273"/>
                  <a:gd name="T3" fmla="*/ 130 h 273"/>
                  <a:gd name="T4" fmla="*/ 129 w 273"/>
                  <a:gd name="T5" fmla="*/ 270 h 273"/>
                  <a:gd name="T6" fmla="*/ 269 w 273"/>
                  <a:gd name="T7" fmla="*/ 144 h 273"/>
                  <a:gd name="T8" fmla="*/ 144 w 273"/>
                  <a:gd name="T9" fmla="*/ 4 h 273"/>
                  <a:gd name="T10" fmla="*/ 130 w 273"/>
                  <a:gd name="T11" fmla="*/ 258 h 273"/>
                  <a:gd name="T12" fmla="*/ 15 w 273"/>
                  <a:gd name="T13" fmla="*/ 130 h 273"/>
                  <a:gd name="T14" fmla="*/ 143 w 273"/>
                  <a:gd name="T15" fmla="*/ 15 h 273"/>
                  <a:gd name="T16" fmla="*/ 258 w 273"/>
                  <a:gd name="T17" fmla="*/ 143 h 273"/>
                  <a:gd name="T18" fmla="*/ 130 w 273"/>
                  <a:gd name="T19" fmla="*/ 258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3" h="273">
                    <a:moveTo>
                      <a:pt x="144" y="4"/>
                    </a:moveTo>
                    <a:cubicBezTo>
                      <a:pt x="70" y="0"/>
                      <a:pt x="8" y="56"/>
                      <a:pt x="4" y="130"/>
                    </a:cubicBezTo>
                    <a:cubicBezTo>
                      <a:pt x="0" y="203"/>
                      <a:pt x="56" y="266"/>
                      <a:pt x="129" y="270"/>
                    </a:cubicBezTo>
                    <a:cubicBezTo>
                      <a:pt x="203" y="273"/>
                      <a:pt x="265" y="217"/>
                      <a:pt x="269" y="144"/>
                    </a:cubicBezTo>
                    <a:cubicBezTo>
                      <a:pt x="273" y="71"/>
                      <a:pt x="217" y="8"/>
                      <a:pt x="144" y="4"/>
                    </a:cubicBezTo>
                    <a:close/>
                    <a:moveTo>
                      <a:pt x="130" y="258"/>
                    </a:moveTo>
                    <a:cubicBezTo>
                      <a:pt x="63" y="255"/>
                      <a:pt x="11" y="197"/>
                      <a:pt x="15" y="130"/>
                    </a:cubicBezTo>
                    <a:cubicBezTo>
                      <a:pt x="19" y="63"/>
                      <a:pt x="76" y="12"/>
                      <a:pt x="143" y="15"/>
                    </a:cubicBezTo>
                    <a:cubicBezTo>
                      <a:pt x="210" y="19"/>
                      <a:pt x="262" y="76"/>
                      <a:pt x="258" y="143"/>
                    </a:cubicBezTo>
                    <a:cubicBezTo>
                      <a:pt x="254" y="210"/>
                      <a:pt x="197" y="262"/>
                      <a:pt x="130" y="258"/>
                    </a:cubicBezTo>
                    <a:close/>
                  </a:path>
                </a:pathLst>
              </a:custGeom>
              <a:solidFill>
                <a:srgbClr val="FCB5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28" name="Freeform 114"/>
              <p:cNvSpPr>
                <a:spLocks noEditPoints="1"/>
              </p:cNvSpPr>
              <p:nvPr/>
            </p:nvSpPr>
            <p:spPr bwMode="auto">
              <a:xfrm>
                <a:off x="1647" y="1481"/>
                <a:ext cx="345" cy="344"/>
              </a:xfrm>
              <a:custGeom>
                <a:avLst/>
                <a:gdLst>
                  <a:gd name="T0" fmla="*/ 132 w 251"/>
                  <a:gd name="T1" fmla="*/ 3 h 250"/>
                  <a:gd name="T2" fmla="*/ 4 w 251"/>
                  <a:gd name="T3" fmla="*/ 118 h 250"/>
                  <a:gd name="T4" fmla="*/ 119 w 251"/>
                  <a:gd name="T5" fmla="*/ 246 h 250"/>
                  <a:gd name="T6" fmla="*/ 247 w 251"/>
                  <a:gd name="T7" fmla="*/ 131 h 250"/>
                  <a:gd name="T8" fmla="*/ 132 w 251"/>
                  <a:gd name="T9" fmla="*/ 3 h 250"/>
                  <a:gd name="T10" fmla="*/ 119 w 251"/>
                  <a:gd name="T11" fmla="*/ 238 h 250"/>
                  <a:gd name="T12" fmla="*/ 12 w 251"/>
                  <a:gd name="T13" fmla="*/ 119 h 250"/>
                  <a:gd name="T14" fmla="*/ 132 w 251"/>
                  <a:gd name="T15" fmla="*/ 11 h 250"/>
                  <a:gd name="T16" fmla="*/ 239 w 251"/>
                  <a:gd name="T17" fmla="*/ 131 h 250"/>
                  <a:gd name="T18" fmla="*/ 119 w 251"/>
                  <a:gd name="T19" fmla="*/ 238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1" h="250">
                    <a:moveTo>
                      <a:pt x="132" y="3"/>
                    </a:moveTo>
                    <a:cubicBezTo>
                      <a:pt x="65" y="0"/>
                      <a:pt x="8" y="51"/>
                      <a:pt x="4" y="118"/>
                    </a:cubicBezTo>
                    <a:cubicBezTo>
                      <a:pt x="0" y="185"/>
                      <a:pt x="52" y="243"/>
                      <a:pt x="119" y="246"/>
                    </a:cubicBezTo>
                    <a:cubicBezTo>
                      <a:pt x="186" y="250"/>
                      <a:pt x="243" y="198"/>
                      <a:pt x="247" y="131"/>
                    </a:cubicBezTo>
                    <a:cubicBezTo>
                      <a:pt x="251" y="64"/>
                      <a:pt x="199" y="7"/>
                      <a:pt x="132" y="3"/>
                    </a:cubicBezTo>
                    <a:close/>
                    <a:moveTo>
                      <a:pt x="119" y="238"/>
                    </a:moveTo>
                    <a:cubicBezTo>
                      <a:pt x="57" y="235"/>
                      <a:pt x="9" y="181"/>
                      <a:pt x="12" y="119"/>
                    </a:cubicBezTo>
                    <a:cubicBezTo>
                      <a:pt x="15" y="56"/>
                      <a:pt x="69" y="8"/>
                      <a:pt x="132" y="11"/>
                    </a:cubicBezTo>
                    <a:cubicBezTo>
                      <a:pt x="194" y="15"/>
                      <a:pt x="242" y="68"/>
                      <a:pt x="239" y="131"/>
                    </a:cubicBezTo>
                    <a:cubicBezTo>
                      <a:pt x="236" y="194"/>
                      <a:pt x="182" y="242"/>
                      <a:pt x="119" y="238"/>
                    </a:cubicBezTo>
                    <a:close/>
                  </a:path>
                </a:pathLst>
              </a:custGeom>
              <a:solidFill>
                <a:srgbClr val="FE8C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0" name="Freeform 115"/>
              <p:cNvSpPr>
                <a:spLocks/>
              </p:cNvSpPr>
              <p:nvPr/>
            </p:nvSpPr>
            <p:spPr bwMode="auto">
              <a:xfrm>
                <a:off x="1659" y="1492"/>
                <a:ext cx="320" cy="322"/>
              </a:xfrm>
              <a:custGeom>
                <a:avLst/>
                <a:gdLst>
                  <a:gd name="T0" fmla="*/ 123 w 233"/>
                  <a:gd name="T1" fmla="*/ 3 h 234"/>
                  <a:gd name="T2" fmla="*/ 3 w 233"/>
                  <a:gd name="T3" fmla="*/ 111 h 234"/>
                  <a:gd name="T4" fmla="*/ 110 w 233"/>
                  <a:gd name="T5" fmla="*/ 230 h 234"/>
                  <a:gd name="T6" fmla="*/ 230 w 233"/>
                  <a:gd name="T7" fmla="*/ 123 h 234"/>
                  <a:gd name="T8" fmla="*/ 123 w 233"/>
                  <a:gd name="T9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3" h="234">
                    <a:moveTo>
                      <a:pt x="123" y="3"/>
                    </a:moveTo>
                    <a:cubicBezTo>
                      <a:pt x="60" y="0"/>
                      <a:pt x="6" y="48"/>
                      <a:pt x="3" y="111"/>
                    </a:cubicBezTo>
                    <a:cubicBezTo>
                      <a:pt x="0" y="173"/>
                      <a:pt x="48" y="227"/>
                      <a:pt x="110" y="230"/>
                    </a:cubicBezTo>
                    <a:cubicBezTo>
                      <a:pt x="173" y="234"/>
                      <a:pt x="227" y="186"/>
                      <a:pt x="230" y="123"/>
                    </a:cubicBezTo>
                    <a:cubicBezTo>
                      <a:pt x="233" y="60"/>
                      <a:pt x="185" y="7"/>
                      <a:pt x="123" y="3"/>
                    </a:cubicBezTo>
                    <a:close/>
                  </a:path>
                </a:pathLst>
              </a:custGeom>
              <a:solidFill>
                <a:srgbClr val="F7DF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1" name="Freeform 116"/>
              <p:cNvSpPr>
                <a:spLocks/>
              </p:cNvSpPr>
              <p:nvPr/>
            </p:nvSpPr>
            <p:spPr bwMode="auto">
              <a:xfrm>
                <a:off x="1809" y="1513"/>
                <a:ext cx="34" cy="33"/>
              </a:xfrm>
              <a:custGeom>
                <a:avLst/>
                <a:gdLst>
                  <a:gd name="T0" fmla="*/ 18 w 34"/>
                  <a:gd name="T1" fmla="*/ 0 h 33"/>
                  <a:gd name="T2" fmla="*/ 22 w 34"/>
                  <a:gd name="T3" fmla="*/ 11 h 33"/>
                  <a:gd name="T4" fmla="*/ 34 w 34"/>
                  <a:gd name="T5" fmla="*/ 14 h 33"/>
                  <a:gd name="T6" fmla="*/ 25 w 34"/>
                  <a:gd name="T7" fmla="*/ 22 h 33"/>
                  <a:gd name="T8" fmla="*/ 26 w 34"/>
                  <a:gd name="T9" fmla="*/ 33 h 33"/>
                  <a:gd name="T10" fmla="*/ 16 w 34"/>
                  <a:gd name="T11" fmla="*/ 27 h 33"/>
                  <a:gd name="T12" fmla="*/ 5 w 34"/>
                  <a:gd name="T13" fmla="*/ 32 h 33"/>
                  <a:gd name="T14" fmla="*/ 8 w 34"/>
                  <a:gd name="T15" fmla="*/ 21 h 33"/>
                  <a:gd name="T16" fmla="*/ 0 w 34"/>
                  <a:gd name="T17" fmla="*/ 12 h 33"/>
                  <a:gd name="T18" fmla="*/ 12 w 34"/>
                  <a:gd name="T19" fmla="*/ 11 h 33"/>
                  <a:gd name="T20" fmla="*/ 18 w 34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18" y="0"/>
                    </a:moveTo>
                    <a:lnTo>
                      <a:pt x="22" y="11"/>
                    </a:lnTo>
                    <a:lnTo>
                      <a:pt x="34" y="14"/>
                    </a:lnTo>
                    <a:lnTo>
                      <a:pt x="25" y="22"/>
                    </a:lnTo>
                    <a:lnTo>
                      <a:pt x="26" y="33"/>
                    </a:lnTo>
                    <a:lnTo>
                      <a:pt x="16" y="27"/>
                    </a:lnTo>
                    <a:lnTo>
                      <a:pt x="5" y="32"/>
                    </a:lnTo>
                    <a:lnTo>
                      <a:pt x="8" y="21"/>
                    </a:lnTo>
                    <a:lnTo>
                      <a:pt x="0" y="12"/>
                    </a:lnTo>
                    <a:lnTo>
                      <a:pt x="12" y="11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2" name="Freeform 117"/>
              <p:cNvSpPr>
                <a:spLocks/>
              </p:cNvSpPr>
              <p:nvPr/>
            </p:nvSpPr>
            <p:spPr bwMode="auto">
              <a:xfrm>
                <a:off x="1795" y="1762"/>
                <a:ext cx="35" cy="33"/>
              </a:xfrm>
              <a:custGeom>
                <a:avLst/>
                <a:gdLst>
                  <a:gd name="T0" fmla="*/ 17 w 35"/>
                  <a:gd name="T1" fmla="*/ 33 h 33"/>
                  <a:gd name="T2" fmla="*/ 22 w 35"/>
                  <a:gd name="T3" fmla="*/ 22 h 33"/>
                  <a:gd name="T4" fmla="*/ 35 w 35"/>
                  <a:gd name="T5" fmla="*/ 21 h 33"/>
                  <a:gd name="T6" fmla="*/ 26 w 35"/>
                  <a:gd name="T7" fmla="*/ 13 h 33"/>
                  <a:gd name="T8" fmla="*/ 29 w 35"/>
                  <a:gd name="T9" fmla="*/ 2 h 33"/>
                  <a:gd name="T10" fmla="*/ 18 w 35"/>
                  <a:gd name="T11" fmla="*/ 6 h 33"/>
                  <a:gd name="T12" fmla="*/ 8 w 35"/>
                  <a:gd name="T13" fmla="*/ 0 h 33"/>
                  <a:gd name="T14" fmla="*/ 10 w 35"/>
                  <a:gd name="T15" fmla="*/ 11 h 33"/>
                  <a:gd name="T16" fmla="*/ 0 w 35"/>
                  <a:gd name="T17" fmla="*/ 19 h 33"/>
                  <a:gd name="T18" fmla="*/ 13 w 35"/>
                  <a:gd name="T19" fmla="*/ 22 h 33"/>
                  <a:gd name="T20" fmla="*/ 17 w 35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3">
                    <a:moveTo>
                      <a:pt x="17" y="33"/>
                    </a:moveTo>
                    <a:lnTo>
                      <a:pt x="22" y="22"/>
                    </a:lnTo>
                    <a:lnTo>
                      <a:pt x="35" y="21"/>
                    </a:lnTo>
                    <a:lnTo>
                      <a:pt x="26" y="13"/>
                    </a:lnTo>
                    <a:lnTo>
                      <a:pt x="29" y="2"/>
                    </a:lnTo>
                    <a:lnTo>
                      <a:pt x="18" y="6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3" y="22"/>
                    </a:lnTo>
                    <a:lnTo>
                      <a:pt x="17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3" name="Freeform 118"/>
              <p:cNvSpPr>
                <a:spLocks/>
              </p:cNvSpPr>
              <p:nvPr/>
            </p:nvSpPr>
            <p:spPr bwMode="auto">
              <a:xfrm>
                <a:off x="1765" y="1520"/>
                <a:ext cx="33" cy="33"/>
              </a:xfrm>
              <a:custGeom>
                <a:avLst/>
                <a:gdLst>
                  <a:gd name="T0" fmla="*/ 14 w 33"/>
                  <a:gd name="T1" fmla="*/ 0 h 33"/>
                  <a:gd name="T2" fmla="*/ 22 w 33"/>
                  <a:gd name="T3" fmla="*/ 8 h 33"/>
                  <a:gd name="T4" fmla="*/ 33 w 33"/>
                  <a:gd name="T5" fmla="*/ 7 h 33"/>
                  <a:gd name="T6" fmla="*/ 27 w 33"/>
                  <a:gd name="T7" fmla="*/ 16 h 33"/>
                  <a:gd name="T8" fmla="*/ 33 w 33"/>
                  <a:gd name="T9" fmla="*/ 27 h 33"/>
                  <a:gd name="T10" fmla="*/ 21 w 33"/>
                  <a:gd name="T11" fmla="*/ 25 h 33"/>
                  <a:gd name="T12" fmla="*/ 12 w 33"/>
                  <a:gd name="T13" fmla="*/ 33 h 33"/>
                  <a:gd name="T14" fmla="*/ 11 w 33"/>
                  <a:gd name="T15" fmla="*/ 22 h 33"/>
                  <a:gd name="T16" fmla="*/ 0 w 33"/>
                  <a:gd name="T17" fmla="*/ 16 h 33"/>
                  <a:gd name="T18" fmla="*/ 11 w 33"/>
                  <a:gd name="T19" fmla="*/ 11 h 33"/>
                  <a:gd name="T20" fmla="*/ 14 w 33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14" y="0"/>
                    </a:moveTo>
                    <a:lnTo>
                      <a:pt x="22" y="8"/>
                    </a:lnTo>
                    <a:lnTo>
                      <a:pt x="33" y="7"/>
                    </a:lnTo>
                    <a:lnTo>
                      <a:pt x="27" y="16"/>
                    </a:lnTo>
                    <a:lnTo>
                      <a:pt x="33" y="27"/>
                    </a:lnTo>
                    <a:lnTo>
                      <a:pt x="21" y="25"/>
                    </a:lnTo>
                    <a:lnTo>
                      <a:pt x="12" y="33"/>
                    </a:lnTo>
                    <a:lnTo>
                      <a:pt x="11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4" name="Freeform 119"/>
              <p:cNvSpPr>
                <a:spLocks/>
              </p:cNvSpPr>
              <p:nvPr/>
            </p:nvSpPr>
            <p:spPr bwMode="auto">
              <a:xfrm>
                <a:off x="1841" y="1755"/>
                <a:ext cx="31" cy="33"/>
              </a:xfrm>
              <a:custGeom>
                <a:avLst/>
                <a:gdLst>
                  <a:gd name="T0" fmla="*/ 19 w 31"/>
                  <a:gd name="T1" fmla="*/ 33 h 33"/>
                  <a:gd name="T2" fmla="*/ 22 w 31"/>
                  <a:gd name="T3" fmla="*/ 22 h 33"/>
                  <a:gd name="T4" fmla="*/ 31 w 31"/>
                  <a:gd name="T5" fmla="*/ 17 h 33"/>
                  <a:gd name="T6" fmla="*/ 22 w 31"/>
                  <a:gd name="T7" fmla="*/ 11 h 33"/>
                  <a:gd name="T8" fmla="*/ 20 w 31"/>
                  <a:gd name="T9" fmla="*/ 0 h 33"/>
                  <a:gd name="T10" fmla="*/ 12 w 31"/>
                  <a:gd name="T11" fmla="*/ 9 h 33"/>
                  <a:gd name="T12" fmla="*/ 0 w 31"/>
                  <a:gd name="T13" fmla="*/ 6 h 33"/>
                  <a:gd name="T14" fmla="*/ 5 w 31"/>
                  <a:gd name="T15" fmla="*/ 17 h 33"/>
                  <a:gd name="T16" fmla="*/ 0 w 31"/>
                  <a:gd name="T17" fmla="*/ 26 h 33"/>
                  <a:gd name="T18" fmla="*/ 11 w 31"/>
                  <a:gd name="T19" fmla="*/ 25 h 33"/>
                  <a:gd name="T20" fmla="*/ 19 w 31"/>
                  <a:gd name="T21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33">
                    <a:moveTo>
                      <a:pt x="19" y="33"/>
                    </a:moveTo>
                    <a:lnTo>
                      <a:pt x="22" y="22"/>
                    </a:lnTo>
                    <a:lnTo>
                      <a:pt x="31" y="17"/>
                    </a:lnTo>
                    <a:lnTo>
                      <a:pt x="22" y="11"/>
                    </a:lnTo>
                    <a:lnTo>
                      <a:pt x="20" y="0"/>
                    </a:lnTo>
                    <a:lnTo>
                      <a:pt x="12" y="9"/>
                    </a:lnTo>
                    <a:lnTo>
                      <a:pt x="0" y="6"/>
                    </a:lnTo>
                    <a:lnTo>
                      <a:pt x="5" y="17"/>
                    </a:lnTo>
                    <a:lnTo>
                      <a:pt x="0" y="26"/>
                    </a:lnTo>
                    <a:lnTo>
                      <a:pt x="11" y="25"/>
                    </a:lnTo>
                    <a:lnTo>
                      <a:pt x="19" y="33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5" name="Freeform 120"/>
              <p:cNvSpPr>
                <a:spLocks/>
              </p:cNvSpPr>
              <p:nvPr/>
            </p:nvSpPr>
            <p:spPr bwMode="auto">
              <a:xfrm>
                <a:off x="1728" y="1540"/>
                <a:ext cx="34" cy="34"/>
              </a:xfrm>
              <a:custGeom>
                <a:avLst/>
                <a:gdLst>
                  <a:gd name="T0" fmla="*/ 7 w 34"/>
                  <a:gd name="T1" fmla="*/ 2 h 34"/>
                  <a:gd name="T2" fmla="*/ 18 w 34"/>
                  <a:gd name="T3" fmla="*/ 7 h 34"/>
                  <a:gd name="T4" fmla="*/ 27 w 34"/>
                  <a:gd name="T5" fmla="*/ 0 h 34"/>
                  <a:gd name="T6" fmla="*/ 26 w 34"/>
                  <a:gd name="T7" fmla="*/ 13 h 34"/>
                  <a:gd name="T8" fmla="*/ 34 w 34"/>
                  <a:gd name="T9" fmla="*/ 21 h 34"/>
                  <a:gd name="T10" fmla="*/ 23 w 34"/>
                  <a:gd name="T11" fmla="*/ 22 h 34"/>
                  <a:gd name="T12" fmla="*/ 18 w 34"/>
                  <a:gd name="T13" fmla="*/ 34 h 34"/>
                  <a:gd name="T14" fmla="*/ 12 w 34"/>
                  <a:gd name="T15" fmla="*/ 22 h 34"/>
                  <a:gd name="T16" fmla="*/ 0 w 34"/>
                  <a:gd name="T17" fmla="*/ 21 h 34"/>
                  <a:gd name="T18" fmla="*/ 9 w 34"/>
                  <a:gd name="T19" fmla="*/ 13 h 34"/>
                  <a:gd name="T20" fmla="*/ 7 w 34"/>
                  <a:gd name="T21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4">
                    <a:moveTo>
                      <a:pt x="7" y="2"/>
                    </a:moveTo>
                    <a:lnTo>
                      <a:pt x="18" y="7"/>
                    </a:lnTo>
                    <a:lnTo>
                      <a:pt x="27" y="0"/>
                    </a:lnTo>
                    <a:lnTo>
                      <a:pt x="26" y="13"/>
                    </a:lnTo>
                    <a:lnTo>
                      <a:pt x="34" y="21"/>
                    </a:lnTo>
                    <a:lnTo>
                      <a:pt x="23" y="22"/>
                    </a:lnTo>
                    <a:lnTo>
                      <a:pt x="18" y="34"/>
                    </a:lnTo>
                    <a:lnTo>
                      <a:pt x="12" y="22"/>
                    </a:lnTo>
                    <a:lnTo>
                      <a:pt x="0" y="21"/>
                    </a:lnTo>
                    <a:lnTo>
                      <a:pt x="9" y="13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6" name="Freeform 121"/>
              <p:cNvSpPr>
                <a:spLocks/>
              </p:cNvSpPr>
              <p:nvPr/>
            </p:nvSpPr>
            <p:spPr bwMode="auto">
              <a:xfrm>
                <a:off x="1876" y="1735"/>
                <a:ext cx="33" cy="33"/>
              </a:xfrm>
              <a:custGeom>
                <a:avLst/>
                <a:gdLst>
                  <a:gd name="T0" fmla="*/ 28 w 33"/>
                  <a:gd name="T1" fmla="*/ 31 h 33"/>
                  <a:gd name="T2" fmla="*/ 25 w 33"/>
                  <a:gd name="T3" fmla="*/ 20 h 33"/>
                  <a:gd name="T4" fmla="*/ 33 w 33"/>
                  <a:gd name="T5" fmla="*/ 12 h 33"/>
                  <a:gd name="T6" fmla="*/ 22 w 33"/>
                  <a:gd name="T7" fmla="*/ 11 h 33"/>
                  <a:gd name="T8" fmla="*/ 17 w 33"/>
                  <a:gd name="T9" fmla="*/ 0 h 33"/>
                  <a:gd name="T10" fmla="*/ 11 w 33"/>
                  <a:gd name="T11" fmla="*/ 11 h 33"/>
                  <a:gd name="T12" fmla="*/ 0 w 33"/>
                  <a:gd name="T13" fmla="*/ 12 h 33"/>
                  <a:gd name="T14" fmla="*/ 9 w 33"/>
                  <a:gd name="T15" fmla="*/ 20 h 33"/>
                  <a:gd name="T16" fmla="*/ 7 w 33"/>
                  <a:gd name="T17" fmla="*/ 33 h 33"/>
                  <a:gd name="T18" fmla="*/ 17 w 33"/>
                  <a:gd name="T19" fmla="*/ 26 h 33"/>
                  <a:gd name="T20" fmla="*/ 28 w 33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8" y="31"/>
                    </a:moveTo>
                    <a:lnTo>
                      <a:pt x="25" y="20"/>
                    </a:lnTo>
                    <a:lnTo>
                      <a:pt x="33" y="12"/>
                    </a:lnTo>
                    <a:lnTo>
                      <a:pt x="22" y="11"/>
                    </a:lnTo>
                    <a:lnTo>
                      <a:pt x="17" y="0"/>
                    </a:lnTo>
                    <a:lnTo>
                      <a:pt x="11" y="11"/>
                    </a:lnTo>
                    <a:lnTo>
                      <a:pt x="0" y="12"/>
                    </a:lnTo>
                    <a:lnTo>
                      <a:pt x="9" y="20"/>
                    </a:lnTo>
                    <a:lnTo>
                      <a:pt x="7" y="33"/>
                    </a:lnTo>
                    <a:lnTo>
                      <a:pt x="17" y="26"/>
                    </a:lnTo>
                    <a:lnTo>
                      <a:pt x="28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7" name="Freeform 122"/>
              <p:cNvSpPr>
                <a:spLocks/>
              </p:cNvSpPr>
              <p:nvPr/>
            </p:nvSpPr>
            <p:spPr bwMode="auto">
              <a:xfrm>
                <a:off x="1702" y="1569"/>
                <a:ext cx="33" cy="35"/>
              </a:xfrm>
              <a:custGeom>
                <a:avLst/>
                <a:gdLst>
                  <a:gd name="T0" fmla="*/ 0 w 33"/>
                  <a:gd name="T1" fmla="*/ 9 h 35"/>
                  <a:gd name="T2" fmla="*/ 11 w 33"/>
                  <a:gd name="T3" fmla="*/ 10 h 35"/>
                  <a:gd name="T4" fmla="*/ 19 w 33"/>
                  <a:gd name="T5" fmla="*/ 0 h 35"/>
                  <a:gd name="T6" fmla="*/ 22 w 33"/>
                  <a:gd name="T7" fmla="*/ 13 h 35"/>
                  <a:gd name="T8" fmla="*/ 33 w 33"/>
                  <a:gd name="T9" fmla="*/ 17 h 35"/>
                  <a:gd name="T10" fmla="*/ 22 w 33"/>
                  <a:gd name="T11" fmla="*/ 22 h 35"/>
                  <a:gd name="T12" fmla="*/ 20 w 33"/>
                  <a:gd name="T13" fmla="*/ 35 h 35"/>
                  <a:gd name="T14" fmla="*/ 12 w 33"/>
                  <a:gd name="T15" fmla="*/ 27 h 35"/>
                  <a:gd name="T16" fmla="*/ 0 w 33"/>
                  <a:gd name="T17" fmla="*/ 29 h 35"/>
                  <a:gd name="T18" fmla="*/ 5 w 33"/>
                  <a:gd name="T19" fmla="*/ 18 h 35"/>
                  <a:gd name="T20" fmla="*/ 0 w 33"/>
                  <a:gd name="T21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0" y="9"/>
                    </a:moveTo>
                    <a:lnTo>
                      <a:pt x="11" y="10"/>
                    </a:lnTo>
                    <a:lnTo>
                      <a:pt x="19" y="0"/>
                    </a:lnTo>
                    <a:lnTo>
                      <a:pt x="22" y="13"/>
                    </a:lnTo>
                    <a:lnTo>
                      <a:pt x="33" y="17"/>
                    </a:lnTo>
                    <a:lnTo>
                      <a:pt x="22" y="22"/>
                    </a:lnTo>
                    <a:lnTo>
                      <a:pt x="20" y="35"/>
                    </a:lnTo>
                    <a:lnTo>
                      <a:pt x="12" y="27"/>
                    </a:lnTo>
                    <a:lnTo>
                      <a:pt x="0" y="29"/>
                    </a:lnTo>
                    <a:lnTo>
                      <a:pt x="5" y="18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8" name="Freeform 123"/>
              <p:cNvSpPr>
                <a:spLocks/>
              </p:cNvSpPr>
              <p:nvPr/>
            </p:nvSpPr>
            <p:spPr bwMode="auto">
              <a:xfrm>
                <a:off x="1904" y="1704"/>
                <a:ext cx="33" cy="35"/>
              </a:xfrm>
              <a:custGeom>
                <a:avLst/>
                <a:gdLst>
                  <a:gd name="T0" fmla="*/ 33 w 33"/>
                  <a:gd name="T1" fmla="*/ 26 h 35"/>
                  <a:gd name="T2" fmla="*/ 27 w 33"/>
                  <a:gd name="T3" fmla="*/ 17 h 35"/>
                  <a:gd name="T4" fmla="*/ 31 w 33"/>
                  <a:gd name="T5" fmla="*/ 6 h 35"/>
                  <a:gd name="T6" fmla="*/ 20 w 33"/>
                  <a:gd name="T7" fmla="*/ 9 h 35"/>
                  <a:gd name="T8" fmla="*/ 12 w 33"/>
                  <a:gd name="T9" fmla="*/ 0 h 35"/>
                  <a:gd name="T10" fmla="*/ 11 w 33"/>
                  <a:gd name="T11" fmla="*/ 13 h 35"/>
                  <a:gd name="T12" fmla="*/ 0 w 33"/>
                  <a:gd name="T13" fmla="*/ 18 h 35"/>
                  <a:gd name="T14" fmla="*/ 11 w 33"/>
                  <a:gd name="T15" fmla="*/ 22 h 35"/>
                  <a:gd name="T16" fmla="*/ 14 w 33"/>
                  <a:gd name="T17" fmla="*/ 35 h 35"/>
                  <a:gd name="T18" fmla="*/ 22 w 33"/>
                  <a:gd name="T19" fmla="*/ 25 h 35"/>
                  <a:gd name="T20" fmla="*/ 33 w 33"/>
                  <a:gd name="T21" fmla="*/ 2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5">
                    <a:moveTo>
                      <a:pt x="33" y="26"/>
                    </a:moveTo>
                    <a:lnTo>
                      <a:pt x="27" y="17"/>
                    </a:lnTo>
                    <a:lnTo>
                      <a:pt x="31" y="6"/>
                    </a:lnTo>
                    <a:lnTo>
                      <a:pt x="20" y="9"/>
                    </a:lnTo>
                    <a:lnTo>
                      <a:pt x="12" y="0"/>
                    </a:lnTo>
                    <a:lnTo>
                      <a:pt x="11" y="13"/>
                    </a:lnTo>
                    <a:lnTo>
                      <a:pt x="0" y="18"/>
                    </a:lnTo>
                    <a:lnTo>
                      <a:pt x="11" y="22"/>
                    </a:lnTo>
                    <a:lnTo>
                      <a:pt x="14" y="35"/>
                    </a:lnTo>
                    <a:lnTo>
                      <a:pt x="22" y="25"/>
                    </a:lnTo>
                    <a:lnTo>
                      <a:pt x="33" y="26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39" name="Freeform 124"/>
              <p:cNvSpPr>
                <a:spLocks/>
              </p:cNvSpPr>
              <p:nvPr/>
            </p:nvSpPr>
            <p:spPr bwMode="auto">
              <a:xfrm>
                <a:off x="1682" y="1608"/>
                <a:ext cx="33" cy="33"/>
              </a:xfrm>
              <a:custGeom>
                <a:avLst/>
                <a:gdLst>
                  <a:gd name="T0" fmla="*/ 0 w 33"/>
                  <a:gd name="T1" fmla="*/ 14 h 33"/>
                  <a:gd name="T2" fmla="*/ 11 w 33"/>
                  <a:gd name="T3" fmla="*/ 11 h 33"/>
                  <a:gd name="T4" fmla="*/ 15 w 33"/>
                  <a:gd name="T5" fmla="*/ 0 h 33"/>
                  <a:gd name="T6" fmla="*/ 22 w 33"/>
                  <a:gd name="T7" fmla="*/ 11 h 33"/>
                  <a:gd name="T8" fmla="*/ 33 w 33"/>
                  <a:gd name="T9" fmla="*/ 11 h 33"/>
                  <a:gd name="T10" fmla="*/ 26 w 33"/>
                  <a:gd name="T11" fmla="*/ 21 h 33"/>
                  <a:gd name="T12" fmla="*/ 29 w 33"/>
                  <a:gd name="T13" fmla="*/ 32 h 33"/>
                  <a:gd name="T14" fmla="*/ 18 w 33"/>
                  <a:gd name="T15" fmla="*/ 27 h 33"/>
                  <a:gd name="T16" fmla="*/ 9 w 33"/>
                  <a:gd name="T17" fmla="*/ 33 h 33"/>
                  <a:gd name="T18" fmla="*/ 9 w 33"/>
                  <a:gd name="T19" fmla="*/ 22 h 33"/>
                  <a:gd name="T20" fmla="*/ 0 w 33"/>
                  <a:gd name="T21" fmla="*/ 1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4"/>
                    </a:moveTo>
                    <a:lnTo>
                      <a:pt x="11" y="11"/>
                    </a:lnTo>
                    <a:lnTo>
                      <a:pt x="15" y="0"/>
                    </a:lnTo>
                    <a:lnTo>
                      <a:pt x="22" y="11"/>
                    </a:lnTo>
                    <a:lnTo>
                      <a:pt x="33" y="11"/>
                    </a:lnTo>
                    <a:lnTo>
                      <a:pt x="26" y="21"/>
                    </a:lnTo>
                    <a:lnTo>
                      <a:pt x="29" y="32"/>
                    </a:lnTo>
                    <a:lnTo>
                      <a:pt x="18" y="27"/>
                    </a:lnTo>
                    <a:lnTo>
                      <a:pt x="9" y="33"/>
                    </a:lnTo>
                    <a:lnTo>
                      <a:pt x="9" y="2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0" name="Freeform 125"/>
              <p:cNvSpPr>
                <a:spLocks/>
              </p:cNvSpPr>
              <p:nvPr/>
            </p:nvSpPr>
            <p:spPr bwMode="auto">
              <a:xfrm>
                <a:off x="1923" y="1667"/>
                <a:ext cx="33" cy="33"/>
              </a:xfrm>
              <a:custGeom>
                <a:avLst/>
                <a:gdLst>
                  <a:gd name="T0" fmla="*/ 33 w 33"/>
                  <a:gd name="T1" fmla="*/ 19 h 33"/>
                  <a:gd name="T2" fmla="*/ 23 w 33"/>
                  <a:gd name="T3" fmla="*/ 11 h 33"/>
                  <a:gd name="T4" fmla="*/ 25 w 33"/>
                  <a:gd name="T5" fmla="*/ 0 h 33"/>
                  <a:gd name="T6" fmla="*/ 15 w 33"/>
                  <a:gd name="T7" fmla="*/ 6 h 33"/>
                  <a:gd name="T8" fmla="*/ 4 w 33"/>
                  <a:gd name="T9" fmla="*/ 2 h 33"/>
                  <a:gd name="T10" fmla="*/ 7 w 33"/>
                  <a:gd name="T11" fmla="*/ 13 h 33"/>
                  <a:gd name="T12" fmla="*/ 0 w 33"/>
                  <a:gd name="T13" fmla="*/ 22 h 33"/>
                  <a:gd name="T14" fmla="*/ 11 w 33"/>
                  <a:gd name="T15" fmla="*/ 22 h 33"/>
                  <a:gd name="T16" fmla="*/ 18 w 33"/>
                  <a:gd name="T17" fmla="*/ 33 h 33"/>
                  <a:gd name="T18" fmla="*/ 22 w 33"/>
                  <a:gd name="T19" fmla="*/ 22 h 33"/>
                  <a:gd name="T20" fmla="*/ 33 w 33"/>
                  <a:gd name="T21" fmla="*/ 1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9"/>
                    </a:moveTo>
                    <a:lnTo>
                      <a:pt x="23" y="11"/>
                    </a:lnTo>
                    <a:lnTo>
                      <a:pt x="25" y="0"/>
                    </a:lnTo>
                    <a:lnTo>
                      <a:pt x="15" y="6"/>
                    </a:lnTo>
                    <a:lnTo>
                      <a:pt x="4" y="2"/>
                    </a:lnTo>
                    <a:lnTo>
                      <a:pt x="7" y="13"/>
                    </a:lnTo>
                    <a:lnTo>
                      <a:pt x="0" y="22"/>
                    </a:lnTo>
                    <a:lnTo>
                      <a:pt x="11" y="22"/>
                    </a:lnTo>
                    <a:lnTo>
                      <a:pt x="18" y="33"/>
                    </a:lnTo>
                    <a:lnTo>
                      <a:pt x="22" y="22"/>
                    </a:lnTo>
                    <a:lnTo>
                      <a:pt x="33" y="19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1" name="Freeform 126"/>
              <p:cNvSpPr>
                <a:spLocks/>
              </p:cNvSpPr>
              <p:nvPr/>
            </p:nvSpPr>
            <p:spPr bwMode="auto">
              <a:xfrm>
                <a:off x="1680" y="1653"/>
                <a:ext cx="33" cy="33"/>
              </a:xfrm>
              <a:custGeom>
                <a:avLst/>
                <a:gdLst>
                  <a:gd name="T0" fmla="*/ 0 w 33"/>
                  <a:gd name="T1" fmla="*/ 18 h 33"/>
                  <a:gd name="T2" fmla="*/ 9 w 33"/>
                  <a:gd name="T3" fmla="*/ 11 h 33"/>
                  <a:gd name="T4" fmla="*/ 9 w 33"/>
                  <a:gd name="T5" fmla="*/ 0 h 33"/>
                  <a:gd name="T6" fmla="*/ 19 w 33"/>
                  <a:gd name="T7" fmla="*/ 7 h 33"/>
                  <a:gd name="T8" fmla="*/ 30 w 33"/>
                  <a:gd name="T9" fmla="*/ 3 h 33"/>
                  <a:gd name="T10" fmla="*/ 26 w 33"/>
                  <a:gd name="T11" fmla="*/ 16 h 33"/>
                  <a:gd name="T12" fmla="*/ 33 w 33"/>
                  <a:gd name="T13" fmla="*/ 25 h 33"/>
                  <a:gd name="T14" fmla="*/ 20 w 33"/>
                  <a:gd name="T15" fmla="*/ 24 h 33"/>
                  <a:gd name="T16" fmla="*/ 13 w 33"/>
                  <a:gd name="T17" fmla="*/ 33 h 33"/>
                  <a:gd name="T18" fmla="*/ 11 w 33"/>
                  <a:gd name="T19" fmla="*/ 22 h 33"/>
                  <a:gd name="T20" fmla="*/ 0 w 33"/>
                  <a:gd name="T21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0" y="18"/>
                    </a:moveTo>
                    <a:lnTo>
                      <a:pt x="9" y="11"/>
                    </a:lnTo>
                    <a:lnTo>
                      <a:pt x="9" y="0"/>
                    </a:lnTo>
                    <a:lnTo>
                      <a:pt x="19" y="7"/>
                    </a:lnTo>
                    <a:lnTo>
                      <a:pt x="30" y="3"/>
                    </a:lnTo>
                    <a:lnTo>
                      <a:pt x="26" y="16"/>
                    </a:lnTo>
                    <a:lnTo>
                      <a:pt x="33" y="25"/>
                    </a:lnTo>
                    <a:lnTo>
                      <a:pt x="20" y="24"/>
                    </a:lnTo>
                    <a:lnTo>
                      <a:pt x="13" y="33"/>
                    </a:lnTo>
                    <a:lnTo>
                      <a:pt x="11" y="22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2" name="Freeform 127"/>
              <p:cNvSpPr>
                <a:spLocks/>
              </p:cNvSpPr>
              <p:nvPr/>
            </p:nvSpPr>
            <p:spPr bwMode="auto">
              <a:xfrm>
                <a:off x="1926" y="1622"/>
                <a:ext cx="33" cy="33"/>
              </a:xfrm>
              <a:custGeom>
                <a:avLst/>
                <a:gdLst>
                  <a:gd name="T0" fmla="*/ 33 w 33"/>
                  <a:gd name="T1" fmla="*/ 15 h 33"/>
                  <a:gd name="T2" fmla="*/ 22 w 33"/>
                  <a:gd name="T3" fmla="*/ 11 h 33"/>
                  <a:gd name="T4" fmla="*/ 19 w 33"/>
                  <a:gd name="T5" fmla="*/ 0 h 33"/>
                  <a:gd name="T6" fmla="*/ 11 w 33"/>
                  <a:gd name="T7" fmla="*/ 9 h 33"/>
                  <a:gd name="T8" fmla="*/ 0 w 33"/>
                  <a:gd name="T9" fmla="*/ 8 h 33"/>
                  <a:gd name="T10" fmla="*/ 7 w 33"/>
                  <a:gd name="T11" fmla="*/ 18 h 33"/>
                  <a:gd name="T12" fmla="*/ 3 w 33"/>
                  <a:gd name="T13" fmla="*/ 30 h 33"/>
                  <a:gd name="T14" fmla="*/ 14 w 33"/>
                  <a:gd name="T15" fmla="*/ 26 h 33"/>
                  <a:gd name="T16" fmla="*/ 23 w 33"/>
                  <a:gd name="T17" fmla="*/ 33 h 33"/>
                  <a:gd name="T18" fmla="*/ 23 w 33"/>
                  <a:gd name="T19" fmla="*/ 22 h 33"/>
                  <a:gd name="T20" fmla="*/ 33 w 33"/>
                  <a:gd name="T21" fmla="*/ 15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33" y="15"/>
                    </a:moveTo>
                    <a:lnTo>
                      <a:pt x="22" y="11"/>
                    </a:lnTo>
                    <a:lnTo>
                      <a:pt x="19" y="0"/>
                    </a:lnTo>
                    <a:lnTo>
                      <a:pt x="11" y="9"/>
                    </a:lnTo>
                    <a:lnTo>
                      <a:pt x="0" y="8"/>
                    </a:lnTo>
                    <a:lnTo>
                      <a:pt x="7" y="18"/>
                    </a:lnTo>
                    <a:lnTo>
                      <a:pt x="3" y="30"/>
                    </a:lnTo>
                    <a:lnTo>
                      <a:pt x="14" y="26"/>
                    </a:lnTo>
                    <a:lnTo>
                      <a:pt x="23" y="33"/>
                    </a:lnTo>
                    <a:lnTo>
                      <a:pt x="23" y="22"/>
                    </a:lnTo>
                    <a:lnTo>
                      <a:pt x="33" y="1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3" name="Freeform 128"/>
              <p:cNvSpPr>
                <a:spLocks/>
              </p:cNvSpPr>
              <p:nvPr/>
            </p:nvSpPr>
            <p:spPr bwMode="auto">
              <a:xfrm>
                <a:off x="1693" y="1693"/>
                <a:ext cx="35" cy="35"/>
              </a:xfrm>
              <a:custGeom>
                <a:avLst/>
                <a:gdLst>
                  <a:gd name="T0" fmla="*/ 0 w 35"/>
                  <a:gd name="T1" fmla="*/ 25 h 35"/>
                  <a:gd name="T2" fmla="*/ 7 w 35"/>
                  <a:gd name="T3" fmla="*/ 15 h 35"/>
                  <a:gd name="T4" fmla="*/ 4 w 35"/>
                  <a:gd name="T5" fmla="*/ 4 h 35"/>
                  <a:gd name="T6" fmla="*/ 15 w 35"/>
                  <a:gd name="T7" fmla="*/ 9 h 35"/>
                  <a:gd name="T8" fmla="*/ 25 w 35"/>
                  <a:gd name="T9" fmla="*/ 0 h 35"/>
                  <a:gd name="T10" fmla="*/ 25 w 35"/>
                  <a:gd name="T11" fmla="*/ 13 h 35"/>
                  <a:gd name="T12" fmla="*/ 35 w 35"/>
                  <a:gd name="T13" fmla="*/ 20 h 35"/>
                  <a:gd name="T14" fmla="*/ 22 w 35"/>
                  <a:gd name="T15" fmla="*/ 24 h 35"/>
                  <a:gd name="T16" fmla="*/ 20 w 35"/>
                  <a:gd name="T17" fmla="*/ 35 h 35"/>
                  <a:gd name="T18" fmla="*/ 13 w 35"/>
                  <a:gd name="T19" fmla="*/ 25 h 35"/>
                  <a:gd name="T20" fmla="*/ 0 w 35"/>
                  <a:gd name="T21" fmla="*/ 2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5">
                    <a:moveTo>
                      <a:pt x="0" y="25"/>
                    </a:moveTo>
                    <a:lnTo>
                      <a:pt x="7" y="15"/>
                    </a:lnTo>
                    <a:lnTo>
                      <a:pt x="4" y="4"/>
                    </a:lnTo>
                    <a:lnTo>
                      <a:pt x="15" y="9"/>
                    </a:lnTo>
                    <a:lnTo>
                      <a:pt x="25" y="0"/>
                    </a:lnTo>
                    <a:lnTo>
                      <a:pt x="25" y="13"/>
                    </a:lnTo>
                    <a:lnTo>
                      <a:pt x="35" y="20"/>
                    </a:lnTo>
                    <a:lnTo>
                      <a:pt x="22" y="24"/>
                    </a:lnTo>
                    <a:lnTo>
                      <a:pt x="20" y="35"/>
                    </a:lnTo>
                    <a:lnTo>
                      <a:pt x="13" y="25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4" name="Freeform 129"/>
              <p:cNvSpPr>
                <a:spLocks/>
              </p:cNvSpPr>
              <p:nvPr/>
            </p:nvSpPr>
            <p:spPr bwMode="auto">
              <a:xfrm>
                <a:off x="1911" y="1580"/>
                <a:ext cx="34" cy="35"/>
              </a:xfrm>
              <a:custGeom>
                <a:avLst/>
                <a:gdLst>
                  <a:gd name="T0" fmla="*/ 34 w 34"/>
                  <a:gd name="T1" fmla="*/ 10 h 35"/>
                  <a:gd name="T2" fmla="*/ 22 w 34"/>
                  <a:gd name="T3" fmla="*/ 10 h 35"/>
                  <a:gd name="T4" fmla="*/ 15 w 34"/>
                  <a:gd name="T5" fmla="*/ 0 h 35"/>
                  <a:gd name="T6" fmla="*/ 12 w 34"/>
                  <a:gd name="T7" fmla="*/ 11 h 35"/>
                  <a:gd name="T8" fmla="*/ 0 w 34"/>
                  <a:gd name="T9" fmla="*/ 16 h 35"/>
                  <a:gd name="T10" fmla="*/ 9 w 34"/>
                  <a:gd name="T11" fmla="*/ 22 h 35"/>
                  <a:gd name="T12" fmla="*/ 9 w 34"/>
                  <a:gd name="T13" fmla="*/ 35 h 35"/>
                  <a:gd name="T14" fmla="*/ 19 w 34"/>
                  <a:gd name="T15" fmla="*/ 27 h 35"/>
                  <a:gd name="T16" fmla="*/ 30 w 34"/>
                  <a:gd name="T17" fmla="*/ 31 h 35"/>
                  <a:gd name="T18" fmla="*/ 27 w 34"/>
                  <a:gd name="T19" fmla="*/ 20 h 35"/>
                  <a:gd name="T20" fmla="*/ 34 w 34"/>
                  <a:gd name="T21" fmla="*/ 1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5">
                    <a:moveTo>
                      <a:pt x="34" y="10"/>
                    </a:moveTo>
                    <a:lnTo>
                      <a:pt x="22" y="10"/>
                    </a:lnTo>
                    <a:lnTo>
                      <a:pt x="15" y="0"/>
                    </a:lnTo>
                    <a:lnTo>
                      <a:pt x="12" y="11"/>
                    </a:lnTo>
                    <a:lnTo>
                      <a:pt x="0" y="16"/>
                    </a:lnTo>
                    <a:lnTo>
                      <a:pt x="9" y="22"/>
                    </a:lnTo>
                    <a:lnTo>
                      <a:pt x="9" y="35"/>
                    </a:lnTo>
                    <a:lnTo>
                      <a:pt x="19" y="27"/>
                    </a:lnTo>
                    <a:lnTo>
                      <a:pt x="30" y="31"/>
                    </a:lnTo>
                    <a:lnTo>
                      <a:pt x="27" y="20"/>
                    </a:lnTo>
                    <a:lnTo>
                      <a:pt x="34" y="1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6" name="Freeform 130"/>
              <p:cNvSpPr>
                <a:spLocks/>
              </p:cNvSpPr>
              <p:nvPr/>
            </p:nvSpPr>
            <p:spPr bwMode="auto">
              <a:xfrm>
                <a:off x="1719" y="1726"/>
                <a:ext cx="34" cy="33"/>
              </a:xfrm>
              <a:custGeom>
                <a:avLst/>
                <a:gdLst>
                  <a:gd name="T0" fmla="*/ 5 w 34"/>
                  <a:gd name="T1" fmla="*/ 31 h 33"/>
                  <a:gd name="T2" fmla="*/ 7 w 34"/>
                  <a:gd name="T3" fmla="*/ 20 h 33"/>
                  <a:gd name="T4" fmla="*/ 0 w 34"/>
                  <a:gd name="T5" fmla="*/ 10 h 33"/>
                  <a:gd name="T6" fmla="*/ 11 w 34"/>
                  <a:gd name="T7" fmla="*/ 10 h 33"/>
                  <a:gd name="T8" fmla="*/ 18 w 34"/>
                  <a:gd name="T9" fmla="*/ 0 h 33"/>
                  <a:gd name="T10" fmla="*/ 23 w 34"/>
                  <a:gd name="T11" fmla="*/ 11 h 33"/>
                  <a:gd name="T12" fmla="*/ 34 w 34"/>
                  <a:gd name="T13" fmla="*/ 14 h 33"/>
                  <a:gd name="T14" fmla="*/ 24 w 34"/>
                  <a:gd name="T15" fmla="*/ 22 h 33"/>
                  <a:gd name="T16" fmla="*/ 25 w 34"/>
                  <a:gd name="T17" fmla="*/ 33 h 33"/>
                  <a:gd name="T18" fmla="*/ 16 w 34"/>
                  <a:gd name="T19" fmla="*/ 26 h 33"/>
                  <a:gd name="T20" fmla="*/ 5 w 34"/>
                  <a:gd name="T2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3">
                    <a:moveTo>
                      <a:pt x="5" y="31"/>
                    </a:moveTo>
                    <a:lnTo>
                      <a:pt x="7" y="20"/>
                    </a:lnTo>
                    <a:lnTo>
                      <a:pt x="0" y="10"/>
                    </a:lnTo>
                    <a:lnTo>
                      <a:pt x="11" y="10"/>
                    </a:lnTo>
                    <a:lnTo>
                      <a:pt x="18" y="0"/>
                    </a:lnTo>
                    <a:lnTo>
                      <a:pt x="23" y="11"/>
                    </a:lnTo>
                    <a:lnTo>
                      <a:pt x="34" y="14"/>
                    </a:lnTo>
                    <a:lnTo>
                      <a:pt x="24" y="22"/>
                    </a:lnTo>
                    <a:lnTo>
                      <a:pt x="25" y="33"/>
                    </a:lnTo>
                    <a:lnTo>
                      <a:pt x="16" y="26"/>
                    </a:lnTo>
                    <a:lnTo>
                      <a:pt x="5" y="31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7" name="Freeform 131"/>
              <p:cNvSpPr>
                <a:spLocks/>
              </p:cNvSpPr>
              <p:nvPr/>
            </p:nvSpPr>
            <p:spPr bwMode="auto">
              <a:xfrm>
                <a:off x="1886" y="1549"/>
                <a:ext cx="33" cy="33"/>
              </a:xfrm>
              <a:custGeom>
                <a:avLst/>
                <a:gdLst>
                  <a:gd name="T0" fmla="*/ 29 w 33"/>
                  <a:gd name="T1" fmla="*/ 2 h 33"/>
                  <a:gd name="T2" fmla="*/ 18 w 33"/>
                  <a:gd name="T3" fmla="*/ 7 h 33"/>
                  <a:gd name="T4" fmla="*/ 8 w 33"/>
                  <a:gd name="T5" fmla="*/ 0 h 33"/>
                  <a:gd name="T6" fmla="*/ 10 w 33"/>
                  <a:gd name="T7" fmla="*/ 11 h 33"/>
                  <a:gd name="T8" fmla="*/ 0 w 33"/>
                  <a:gd name="T9" fmla="*/ 19 h 33"/>
                  <a:gd name="T10" fmla="*/ 11 w 33"/>
                  <a:gd name="T11" fmla="*/ 22 h 33"/>
                  <a:gd name="T12" fmla="*/ 15 w 33"/>
                  <a:gd name="T13" fmla="*/ 33 h 33"/>
                  <a:gd name="T14" fmla="*/ 22 w 33"/>
                  <a:gd name="T15" fmla="*/ 23 h 33"/>
                  <a:gd name="T16" fmla="*/ 33 w 33"/>
                  <a:gd name="T17" fmla="*/ 23 h 33"/>
                  <a:gd name="T18" fmla="*/ 26 w 33"/>
                  <a:gd name="T19" fmla="*/ 13 h 33"/>
                  <a:gd name="T20" fmla="*/ 29 w 33"/>
                  <a:gd name="T21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3">
                    <a:moveTo>
                      <a:pt x="29" y="2"/>
                    </a:moveTo>
                    <a:lnTo>
                      <a:pt x="18" y="7"/>
                    </a:lnTo>
                    <a:lnTo>
                      <a:pt x="8" y="0"/>
                    </a:lnTo>
                    <a:lnTo>
                      <a:pt x="10" y="11"/>
                    </a:lnTo>
                    <a:lnTo>
                      <a:pt x="0" y="19"/>
                    </a:lnTo>
                    <a:lnTo>
                      <a:pt x="11" y="22"/>
                    </a:lnTo>
                    <a:lnTo>
                      <a:pt x="15" y="33"/>
                    </a:lnTo>
                    <a:lnTo>
                      <a:pt x="22" y="23"/>
                    </a:lnTo>
                    <a:lnTo>
                      <a:pt x="33" y="23"/>
                    </a:lnTo>
                    <a:lnTo>
                      <a:pt x="26" y="13"/>
                    </a:lnTo>
                    <a:lnTo>
                      <a:pt x="29" y="2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8" name="Freeform 132"/>
              <p:cNvSpPr>
                <a:spLocks/>
              </p:cNvSpPr>
              <p:nvPr/>
            </p:nvSpPr>
            <p:spPr bwMode="auto">
              <a:xfrm>
                <a:off x="1754" y="1750"/>
                <a:ext cx="33" cy="34"/>
              </a:xfrm>
              <a:custGeom>
                <a:avLst/>
                <a:gdLst>
                  <a:gd name="T0" fmla="*/ 10 w 33"/>
                  <a:gd name="T1" fmla="*/ 34 h 34"/>
                  <a:gd name="T2" fmla="*/ 10 w 33"/>
                  <a:gd name="T3" fmla="*/ 22 h 34"/>
                  <a:gd name="T4" fmla="*/ 0 w 33"/>
                  <a:gd name="T5" fmla="*/ 16 h 34"/>
                  <a:gd name="T6" fmla="*/ 11 w 33"/>
                  <a:gd name="T7" fmla="*/ 11 h 34"/>
                  <a:gd name="T8" fmla="*/ 14 w 33"/>
                  <a:gd name="T9" fmla="*/ 0 h 34"/>
                  <a:gd name="T10" fmla="*/ 21 w 33"/>
                  <a:gd name="T11" fmla="*/ 9 h 34"/>
                  <a:gd name="T12" fmla="*/ 33 w 33"/>
                  <a:gd name="T13" fmla="*/ 8 h 34"/>
                  <a:gd name="T14" fmla="*/ 26 w 33"/>
                  <a:gd name="T15" fmla="*/ 18 h 34"/>
                  <a:gd name="T16" fmla="*/ 30 w 33"/>
                  <a:gd name="T17" fmla="*/ 29 h 34"/>
                  <a:gd name="T18" fmla="*/ 19 w 33"/>
                  <a:gd name="T19" fmla="*/ 26 h 34"/>
                  <a:gd name="T20" fmla="*/ 10 w 33"/>
                  <a:gd name="T21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10" y="34"/>
                    </a:moveTo>
                    <a:lnTo>
                      <a:pt x="10" y="22"/>
                    </a:lnTo>
                    <a:lnTo>
                      <a:pt x="0" y="16"/>
                    </a:lnTo>
                    <a:lnTo>
                      <a:pt x="11" y="11"/>
                    </a:lnTo>
                    <a:lnTo>
                      <a:pt x="14" y="0"/>
                    </a:lnTo>
                    <a:lnTo>
                      <a:pt x="21" y="9"/>
                    </a:lnTo>
                    <a:lnTo>
                      <a:pt x="33" y="8"/>
                    </a:lnTo>
                    <a:lnTo>
                      <a:pt x="26" y="18"/>
                    </a:lnTo>
                    <a:lnTo>
                      <a:pt x="30" y="29"/>
                    </a:lnTo>
                    <a:lnTo>
                      <a:pt x="19" y="26"/>
                    </a:lnTo>
                    <a:lnTo>
                      <a:pt x="10" y="34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49" name="Freeform 133"/>
              <p:cNvSpPr>
                <a:spLocks/>
              </p:cNvSpPr>
              <p:nvPr/>
            </p:nvSpPr>
            <p:spPr bwMode="auto">
              <a:xfrm>
                <a:off x="1852" y="1524"/>
                <a:ext cx="33" cy="34"/>
              </a:xfrm>
              <a:custGeom>
                <a:avLst/>
                <a:gdLst>
                  <a:gd name="T0" fmla="*/ 23 w 33"/>
                  <a:gd name="T1" fmla="*/ 0 h 34"/>
                  <a:gd name="T2" fmla="*/ 13 w 33"/>
                  <a:gd name="T3" fmla="*/ 8 h 34"/>
                  <a:gd name="T4" fmla="*/ 2 w 33"/>
                  <a:gd name="T5" fmla="*/ 5 h 34"/>
                  <a:gd name="T6" fmla="*/ 6 w 33"/>
                  <a:gd name="T7" fmla="*/ 16 h 34"/>
                  <a:gd name="T8" fmla="*/ 0 w 33"/>
                  <a:gd name="T9" fmla="*/ 26 h 34"/>
                  <a:gd name="T10" fmla="*/ 12 w 33"/>
                  <a:gd name="T11" fmla="*/ 25 h 34"/>
                  <a:gd name="T12" fmla="*/ 19 w 33"/>
                  <a:gd name="T13" fmla="*/ 34 h 34"/>
                  <a:gd name="T14" fmla="*/ 22 w 33"/>
                  <a:gd name="T15" fmla="*/ 23 h 34"/>
                  <a:gd name="T16" fmla="*/ 33 w 33"/>
                  <a:gd name="T17" fmla="*/ 18 h 34"/>
                  <a:gd name="T18" fmla="*/ 23 w 33"/>
                  <a:gd name="T19" fmla="*/ 12 h 34"/>
                  <a:gd name="T20" fmla="*/ 23 w 33"/>
                  <a:gd name="T2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4">
                    <a:moveTo>
                      <a:pt x="23" y="0"/>
                    </a:moveTo>
                    <a:lnTo>
                      <a:pt x="13" y="8"/>
                    </a:lnTo>
                    <a:lnTo>
                      <a:pt x="2" y="5"/>
                    </a:lnTo>
                    <a:lnTo>
                      <a:pt x="6" y="16"/>
                    </a:lnTo>
                    <a:lnTo>
                      <a:pt x="0" y="26"/>
                    </a:lnTo>
                    <a:lnTo>
                      <a:pt x="12" y="25"/>
                    </a:lnTo>
                    <a:lnTo>
                      <a:pt x="19" y="34"/>
                    </a:lnTo>
                    <a:lnTo>
                      <a:pt x="22" y="23"/>
                    </a:lnTo>
                    <a:lnTo>
                      <a:pt x="33" y="18"/>
                    </a:lnTo>
                    <a:lnTo>
                      <a:pt x="23" y="12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F6D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0" name="Freeform 134"/>
              <p:cNvSpPr>
                <a:spLocks/>
              </p:cNvSpPr>
              <p:nvPr/>
            </p:nvSpPr>
            <p:spPr bwMode="auto">
              <a:xfrm>
                <a:off x="2011" y="1594"/>
                <a:ext cx="50" cy="61"/>
              </a:xfrm>
              <a:custGeom>
                <a:avLst/>
                <a:gdLst>
                  <a:gd name="T0" fmla="*/ 36 w 36"/>
                  <a:gd name="T1" fmla="*/ 18 h 44"/>
                  <a:gd name="T2" fmla="*/ 0 w 36"/>
                  <a:gd name="T3" fmla="*/ 0 h 44"/>
                  <a:gd name="T4" fmla="*/ 5 w 36"/>
                  <a:gd name="T5" fmla="*/ 44 h 44"/>
                  <a:gd name="T6" fmla="*/ 36 w 36"/>
                  <a:gd name="T7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4">
                    <a:moveTo>
                      <a:pt x="36" y="18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" y="15"/>
                      <a:pt x="6" y="30"/>
                      <a:pt x="5" y="44"/>
                    </a:cubicBezTo>
                    <a:lnTo>
                      <a:pt x="36" y="1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1" name="Freeform 135"/>
              <p:cNvSpPr>
                <a:spLocks/>
              </p:cNvSpPr>
              <p:nvPr/>
            </p:nvSpPr>
            <p:spPr bwMode="auto">
              <a:xfrm>
                <a:off x="1963" y="1513"/>
                <a:ext cx="56" cy="52"/>
              </a:xfrm>
              <a:custGeom>
                <a:avLst/>
                <a:gdLst>
                  <a:gd name="T0" fmla="*/ 41 w 41"/>
                  <a:gd name="T1" fmla="*/ 0 h 38"/>
                  <a:gd name="T2" fmla="*/ 0 w 41"/>
                  <a:gd name="T3" fmla="*/ 2 h 38"/>
                  <a:gd name="T4" fmla="*/ 26 w 41"/>
                  <a:gd name="T5" fmla="*/ 38 h 38"/>
                  <a:gd name="T6" fmla="*/ 41 w 41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1" y="13"/>
                      <a:pt x="20" y="25"/>
                      <a:pt x="26" y="38"/>
                    </a:cubicBez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2" name="Freeform 136"/>
              <p:cNvSpPr>
                <a:spLocks/>
              </p:cNvSpPr>
              <p:nvPr/>
            </p:nvSpPr>
            <p:spPr bwMode="auto">
              <a:xfrm>
                <a:off x="1893" y="1441"/>
                <a:ext cx="52" cy="57"/>
              </a:xfrm>
              <a:custGeom>
                <a:avLst/>
                <a:gdLst>
                  <a:gd name="T0" fmla="*/ 36 w 38"/>
                  <a:gd name="T1" fmla="*/ 0 h 41"/>
                  <a:gd name="T2" fmla="*/ 0 w 38"/>
                  <a:gd name="T3" fmla="*/ 19 h 41"/>
                  <a:gd name="T4" fmla="*/ 38 w 38"/>
                  <a:gd name="T5" fmla="*/ 41 h 41"/>
                  <a:gd name="T6" fmla="*/ 36 w 38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36" y="0"/>
                    </a:moveTo>
                    <a:cubicBezTo>
                      <a:pt x="0" y="19"/>
                      <a:pt x="0" y="19"/>
                      <a:pt x="0" y="19"/>
                    </a:cubicBezTo>
                    <a:cubicBezTo>
                      <a:pt x="14" y="24"/>
                      <a:pt x="27" y="31"/>
                      <a:pt x="38" y="41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3" name="Freeform 137"/>
              <p:cNvSpPr>
                <a:spLocks/>
              </p:cNvSpPr>
              <p:nvPr/>
            </p:nvSpPr>
            <p:spPr bwMode="auto">
              <a:xfrm>
                <a:off x="1808" y="1408"/>
                <a:ext cx="60" cy="50"/>
              </a:xfrm>
              <a:custGeom>
                <a:avLst/>
                <a:gdLst>
                  <a:gd name="T0" fmla="*/ 24 w 44"/>
                  <a:gd name="T1" fmla="*/ 0 h 36"/>
                  <a:gd name="T2" fmla="*/ 0 w 44"/>
                  <a:gd name="T3" fmla="*/ 33 h 36"/>
                  <a:gd name="T4" fmla="*/ 44 w 44"/>
                  <a:gd name="T5" fmla="*/ 36 h 36"/>
                  <a:gd name="T6" fmla="*/ 24 w 44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6">
                    <a:moveTo>
                      <a:pt x="24" y="0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15" y="31"/>
                      <a:pt x="30" y="33"/>
                      <a:pt x="44" y="36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4" name="Freeform 138"/>
              <p:cNvSpPr>
                <a:spLocks/>
              </p:cNvSpPr>
              <p:nvPr/>
            </p:nvSpPr>
            <p:spPr bwMode="auto">
              <a:xfrm>
                <a:off x="1724" y="1422"/>
                <a:ext cx="57" cy="55"/>
              </a:xfrm>
              <a:custGeom>
                <a:avLst/>
                <a:gdLst>
                  <a:gd name="T0" fmla="*/ 9 w 42"/>
                  <a:gd name="T1" fmla="*/ 0 h 40"/>
                  <a:gd name="T2" fmla="*/ 0 w 42"/>
                  <a:gd name="T3" fmla="*/ 40 h 40"/>
                  <a:gd name="T4" fmla="*/ 42 w 42"/>
                  <a:gd name="T5" fmla="*/ 24 h 40"/>
                  <a:gd name="T6" fmla="*/ 9 w 4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0">
                    <a:moveTo>
                      <a:pt x="9" y="0"/>
                    </a:moveTo>
                    <a:cubicBezTo>
                      <a:pt x="0" y="40"/>
                      <a:pt x="0" y="40"/>
                      <a:pt x="0" y="40"/>
                    </a:cubicBezTo>
                    <a:cubicBezTo>
                      <a:pt x="13" y="32"/>
                      <a:pt x="27" y="27"/>
                      <a:pt x="42" y="24"/>
                    </a:cubicBez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5" name="Freeform 139"/>
              <p:cNvSpPr>
                <a:spLocks/>
              </p:cNvSpPr>
              <p:nvPr/>
            </p:nvSpPr>
            <p:spPr bwMode="auto">
              <a:xfrm>
                <a:off x="1645" y="1479"/>
                <a:ext cx="55" cy="53"/>
              </a:xfrm>
              <a:custGeom>
                <a:avLst/>
                <a:gdLst>
                  <a:gd name="T0" fmla="*/ 0 w 40"/>
                  <a:gd name="T1" fmla="*/ 0 h 39"/>
                  <a:gd name="T2" fmla="*/ 10 w 40"/>
                  <a:gd name="T3" fmla="*/ 39 h 39"/>
                  <a:gd name="T4" fmla="*/ 40 w 40"/>
                  <a:gd name="T5" fmla="*/ 8 h 39"/>
                  <a:gd name="T6" fmla="*/ 0 w 40"/>
                  <a:gd name="T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9">
                    <a:moveTo>
                      <a:pt x="0" y="0"/>
                    </a:moveTo>
                    <a:cubicBezTo>
                      <a:pt x="10" y="39"/>
                      <a:pt x="10" y="39"/>
                      <a:pt x="10" y="39"/>
                    </a:cubicBezTo>
                    <a:cubicBezTo>
                      <a:pt x="18" y="27"/>
                      <a:pt x="29" y="16"/>
                      <a:pt x="40" y="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6" name="Freeform 140"/>
              <p:cNvSpPr>
                <a:spLocks/>
              </p:cNvSpPr>
              <p:nvPr/>
            </p:nvSpPr>
            <p:spPr bwMode="auto">
              <a:xfrm>
                <a:off x="1587" y="1554"/>
                <a:ext cx="55" cy="58"/>
              </a:xfrm>
              <a:custGeom>
                <a:avLst/>
                <a:gdLst>
                  <a:gd name="T0" fmla="*/ 0 w 40"/>
                  <a:gd name="T1" fmla="*/ 9 h 42"/>
                  <a:gd name="T2" fmla="*/ 26 w 40"/>
                  <a:gd name="T3" fmla="*/ 42 h 42"/>
                  <a:gd name="T4" fmla="*/ 40 w 40"/>
                  <a:gd name="T5" fmla="*/ 0 h 42"/>
                  <a:gd name="T6" fmla="*/ 0 w 40"/>
                  <a:gd name="T7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2">
                    <a:moveTo>
                      <a:pt x="0" y="9"/>
                    </a:moveTo>
                    <a:cubicBezTo>
                      <a:pt x="26" y="42"/>
                      <a:pt x="26" y="42"/>
                      <a:pt x="26" y="42"/>
                    </a:cubicBezTo>
                    <a:cubicBezTo>
                      <a:pt x="28" y="27"/>
                      <a:pt x="33" y="13"/>
                      <a:pt x="40" y="0"/>
                    </a:cubicBez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7" name="Freeform 141"/>
              <p:cNvSpPr>
                <a:spLocks/>
              </p:cNvSpPr>
              <p:nvPr/>
            </p:nvSpPr>
            <p:spPr bwMode="auto">
              <a:xfrm>
                <a:off x="1574" y="1637"/>
                <a:ext cx="49" cy="62"/>
              </a:xfrm>
              <a:custGeom>
                <a:avLst/>
                <a:gdLst>
                  <a:gd name="T0" fmla="*/ 0 w 36"/>
                  <a:gd name="T1" fmla="*/ 26 h 45"/>
                  <a:gd name="T2" fmla="*/ 36 w 36"/>
                  <a:gd name="T3" fmla="*/ 45 h 45"/>
                  <a:gd name="T4" fmla="*/ 32 w 36"/>
                  <a:gd name="T5" fmla="*/ 0 h 45"/>
                  <a:gd name="T6" fmla="*/ 0 w 36"/>
                  <a:gd name="T7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5">
                    <a:moveTo>
                      <a:pt x="0" y="26"/>
                    </a:moveTo>
                    <a:cubicBezTo>
                      <a:pt x="36" y="45"/>
                      <a:pt x="36" y="45"/>
                      <a:pt x="36" y="45"/>
                    </a:cubicBezTo>
                    <a:cubicBezTo>
                      <a:pt x="32" y="30"/>
                      <a:pt x="31" y="15"/>
                      <a:pt x="32" y="0"/>
                    </a:cubicBez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8" name="Freeform 142"/>
              <p:cNvSpPr>
                <a:spLocks/>
              </p:cNvSpPr>
              <p:nvPr/>
            </p:nvSpPr>
            <p:spPr bwMode="auto">
              <a:xfrm>
                <a:off x="1605" y="1724"/>
                <a:ext cx="55" cy="52"/>
              </a:xfrm>
              <a:custGeom>
                <a:avLst/>
                <a:gdLst>
                  <a:gd name="T0" fmla="*/ 0 w 40"/>
                  <a:gd name="T1" fmla="*/ 37 h 38"/>
                  <a:gd name="T2" fmla="*/ 40 w 40"/>
                  <a:gd name="T3" fmla="*/ 38 h 38"/>
                  <a:gd name="T4" fmla="*/ 18 w 40"/>
                  <a:gd name="T5" fmla="*/ 0 h 38"/>
                  <a:gd name="T6" fmla="*/ 0 w 40"/>
                  <a:gd name="T7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38">
                    <a:moveTo>
                      <a:pt x="0" y="37"/>
                    </a:moveTo>
                    <a:cubicBezTo>
                      <a:pt x="40" y="38"/>
                      <a:pt x="40" y="38"/>
                      <a:pt x="40" y="38"/>
                    </a:cubicBezTo>
                    <a:cubicBezTo>
                      <a:pt x="31" y="26"/>
                      <a:pt x="23" y="14"/>
                      <a:pt x="18" y="0"/>
                    </a:cubicBez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59" name="Freeform 143"/>
              <p:cNvSpPr>
                <a:spLocks/>
              </p:cNvSpPr>
              <p:nvPr/>
            </p:nvSpPr>
            <p:spPr bwMode="auto">
              <a:xfrm>
                <a:off x="1675" y="1797"/>
                <a:ext cx="53" cy="56"/>
              </a:xfrm>
              <a:custGeom>
                <a:avLst/>
                <a:gdLst>
                  <a:gd name="T0" fmla="*/ 0 w 38"/>
                  <a:gd name="T1" fmla="*/ 41 h 41"/>
                  <a:gd name="T2" fmla="*/ 38 w 38"/>
                  <a:gd name="T3" fmla="*/ 25 h 41"/>
                  <a:gd name="T4" fmla="*/ 1 w 38"/>
                  <a:gd name="T5" fmla="*/ 0 h 41"/>
                  <a:gd name="T6" fmla="*/ 0 w 38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1">
                    <a:moveTo>
                      <a:pt x="0" y="41"/>
                    </a:moveTo>
                    <a:cubicBezTo>
                      <a:pt x="38" y="25"/>
                      <a:pt x="38" y="25"/>
                      <a:pt x="38" y="25"/>
                    </a:cubicBezTo>
                    <a:cubicBezTo>
                      <a:pt x="24" y="18"/>
                      <a:pt x="12" y="10"/>
                      <a:pt x="1" y="0"/>
                    </a:cubicBezTo>
                    <a:lnTo>
                      <a:pt x="0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0" name="Freeform 144"/>
              <p:cNvSpPr>
                <a:spLocks/>
              </p:cNvSpPr>
              <p:nvPr/>
            </p:nvSpPr>
            <p:spPr bwMode="auto">
              <a:xfrm>
                <a:off x="1751" y="1842"/>
                <a:ext cx="61" cy="52"/>
              </a:xfrm>
              <a:custGeom>
                <a:avLst/>
                <a:gdLst>
                  <a:gd name="T0" fmla="*/ 16 w 44"/>
                  <a:gd name="T1" fmla="*/ 38 h 38"/>
                  <a:gd name="T2" fmla="*/ 44 w 44"/>
                  <a:gd name="T3" fmla="*/ 8 h 38"/>
                  <a:gd name="T4" fmla="*/ 0 w 44"/>
                  <a:gd name="T5" fmla="*/ 0 h 38"/>
                  <a:gd name="T6" fmla="*/ 16 w 44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4" h="38">
                    <a:moveTo>
                      <a:pt x="16" y="38"/>
                    </a:moveTo>
                    <a:cubicBezTo>
                      <a:pt x="44" y="8"/>
                      <a:pt x="44" y="8"/>
                      <a:pt x="44" y="8"/>
                    </a:cubicBezTo>
                    <a:cubicBezTo>
                      <a:pt x="29" y="7"/>
                      <a:pt x="14" y="5"/>
                      <a:pt x="0" y="0"/>
                    </a:cubicBezTo>
                    <a:lnTo>
                      <a:pt x="16" y="38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1" name="Freeform 145"/>
              <p:cNvSpPr>
                <a:spLocks/>
              </p:cNvSpPr>
              <p:nvPr/>
            </p:nvSpPr>
            <p:spPr bwMode="auto">
              <a:xfrm>
                <a:off x="1838" y="1836"/>
                <a:ext cx="59" cy="54"/>
              </a:xfrm>
              <a:custGeom>
                <a:avLst/>
                <a:gdLst>
                  <a:gd name="T0" fmla="*/ 31 w 43"/>
                  <a:gd name="T1" fmla="*/ 39 h 39"/>
                  <a:gd name="T2" fmla="*/ 43 w 43"/>
                  <a:gd name="T3" fmla="*/ 0 h 39"/>
                  <a:gd name="T4" fmla="*/ 0 w 43"/>
                  <a:gd name="T5" fmla="*/ 12 h 39"/>
                  <a:gd name="T6" fmla="*/ 31 w 43"/>
                  <a:gd name="T7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9">
                    <a:moveTo>
                      <a:pt x="31" y="39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29" y="6"/>
                      <a:pt x="14" y="10"/>
                      <a:pt x="0" y="12"/>
                    </a:cubicBezTo>
                    <a:lnTo>
                      <a:pt x="31" y="39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2" name="Freeform 146"/>
              <p:cNvSpPr>
                <a:spLocks/>
              </p:cNvSpPr>
              <p:nvPr/>
            </p:nvSpPr>
            <p:spPr bwMode="auto">
              <a:xfrm>
                <a:off x="1920" y="1786"/>
                <a:ext cx="54" cy="56"/>
              </a:xfrm>
              <a:custGeom>
                <a:avLst/>
                <a:gdLst>
                  <a:gd name="T0" fmla="*/ 39 w 39"/>
                  <a:gd name="T1" fmla="*/ 41 h 41"/>
                  <a:gd name="T2" fmla="*/ 34 w 39"/>
                  <a:gd name="T3" fmla="*/ 0 h 41"/>
                  <a:gd name="T4" fmla="*/ 0 w 39"/>
                  <a:gd name="T5" fmla="*/ 29 h 41"/>
                  <a:gd name="T6" fmla="*/ 39 w 39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1">
                    <a:moveTo>
                      <a:pt x="39" y="41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24" y="12"/>
                      <a:pt x="12" y="22"/>
                      <a:pt x="0" y="29"/>
                    </a:cubicBezTo>
                    <a:lnTo>
                      <a:pt x="39" y="41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6263" name="Freeform 147"/>
              <p:cNvSpPr>
                <a:spLocks/>
              </p:cNvSpPr>
              <p:nvPr/>
            </p:nvSpPr>
            <p:spPr bwMode="auto">
              <a:xfrm>
                <a:off x="1988" y="1703"/>
                <a:ext cx="55" cy="55"/>
              </a:xfrm>
              <a:custGeom>
                <a:avLst/>
                <a:gdLst>
                  <a:gd name="T0" fmla="*/ 40 w 40"/>
                  <a:gd name="T1" fmla="*/ 34 h 40"/>
                  <a:gd name="T2" fmla="*/ 18 w 40"/>
                  <a:gd name="T3" fmla="*/ 0 h 40"/>
                  <a:gd name="T4" fmla="*/ 0 w 40"/>
                  <a:gd name="T5" fmla="*/ 40 h 40"/>
                  <a:gd name="T6" fmla="*/ 40 w 40"/>
                  <a:gd name="T7" fmla="*/ 3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0">
                    <a:moveTo>
                      <a:pt x="40" y="34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4" y="15"/>
                      <a:pt x="8" y="28"/>
                      <a:pt x="0" y="40"/>
                    </a:cubicBezTo>
                    <a:lnTo>
                      <a:pt x="40" y="34"/>
                    </a:ln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00" dirty="0"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60" name="矩形 159"/>
          <p:cNvSpPr/>
          <p:nvPr/>
        </p:nvSpPr>
        <p:spPr>
          <a:xfrm>
            <a:off x="6307243" y="1142397"/>
            <a:ext cx="5549397" cy="29649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注册</a:t>
            </a:r>
            <a:r>
              <a:rPr lang="en-US" altLang="zh-CN" sz="2000" dirty="0" err="1" smtClean="0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账号</a:t>
            </a:r>
            <a:endParaRPr lang="zh-CN" altLang="en-US" sz="2000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 smtClean="0">
                <a:solidFill>
                  <a:srgbClr val="1C2B38"/>
                </a:solidFill>
                <a:ea typeface="微软雅黑" panose="020B0503020204020204" pitchFamily="34" charset="-122"/>
              </a:rPr>
              <a:t>Github</a:t>
            </a:r>
            <a:r>
              <a:rPr lang="en-US" altLang="zh-CN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个人主页</a:t>
            </a:r>
            <a:endParaRPr lang="zh-CN" altLang="en-US" sz="2000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800100" lvl="1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Star 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收藏项目</a:t>
            </a:r>
          </a:p>
          <a:p>
            <a:pPr marL="800100" lvl="1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Follow 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关注高手</a:t>
            </a:r>
          </a:p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创建</a:t>
            </a:r>
            <a:r>
              <a:rPr lang="en-US" altLang="zh-CN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/</a:t>
            </a:r>
            <a:r>
              <a:rPr lang="zh-CN" altLang="en-US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删除 </a:t>
            </a:r>
            <a:r>
              <a:rPr lang="en-US" altLang="zh-CN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Github 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远程</a:t>
            </a:r>
            <a:r>
              <a:rPr lang="zh-CN" altLang="en-US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仓库</a:t>
            </a:r>
            <a:endParaRPr lang="zh-CN" altLang="en-US" sz="2000" dirty="0">
              <a:solidFill>
                <a:srgbClr val="1C2B38"/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建立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本地仓库</a:t>
            </a:r>
          </a:p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本地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仓库和远程仓库建立关联</a:t>
            </a:r>
          </a:p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本地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仓库和</a:t>
            </a:r>
            <a:r>
              <a:rPr lang="zh-CN" altLang="en-US" sz="2000" dirty="0" smtClean="0">
                <a:solidFill>
                  <a:srgbClr val="1C2B38"/>
                </a:solidFill>
                <a:ea typeface="微软雅黑" panose="020B0503020204020204" pitchFamily="34" charset="-122"/>
              </a:rPr>
              <a:t>远程仓库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之间 </a:t>
            </a:r>
            <a:r>
              <a:rPr lang="en-US" altLang="zh-CN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push </a:t>
            </a:r>
            <a:r>
              <a:rPr lang="zh-CN" altLang="en-US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和 </a:t>
            </a:r>
            <a:r>
              <a:rPr lang="en-US" altLang="zh-CN" sz="2000" dirty="0">
                <a:solidFill>
                  <a:srgbClr val="1C2B38"/>
                </a:solidFill>
                <a:ea typeface="微软雅黑" panose="020B0503020204020204" pitchFamily="34" charset="-122"/>
              </a:rPr>
              <a:t>pull</a:t>
            </a:r>
          </a:p>
        </p:txBody>
      </p:sp>
      <p:cxnSp>
        <p:nvCxnSpPr>
          <p:cNvPr id="162" name="直接连接符 161"/>
          <p:cNvCxnSpPr/>
          <p:nvPr/>
        </p:nvCxnSpPr>
        <p:spPr>
          <a:xfrm>
            <a:off x="5735960" y="1268760"/>
            <a:ext cx="0" cy="5112568"/>
          </a:xfrm>
          <a:prstGeom prst="line">
            <a:avLst/>
          </a:prstGeom>
          <a:ln>
            <a:solidFill>
              <a:srgbClr val="464F5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377952" y="382016"/>
            <a:ext cx="207264" cy="609600"/>
          </a:xfrm>
          <a:prstGeom prst="rect">
            <a:avLst/>
          </a:prstGeom>
          <a:solidFill>
            <a:srgbClr val="FC611F"/>
          </a:solidFill>
          <a:ln>
            <a:solidFill>
              <a:srgbClr val="FC61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670560" y="382016"/>
            <a:ext cx="0" cy="609600"/>
          </a:xfrm>
          <a:prstGeom prst="line">
            <a:avLst/>
          </a:prstGeom>
          <a:ln w="38100">
            <a:solidFill>
              <a:srgbClr val="FC61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7691" y="440667"/>
            <a:ext cx="2827668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67" b="1">
                <a:solidFill>
                  <a:srgbClr val="FC611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课程目标</a:t>
            </a:r>
            <a:endParaRPr lang="zh-CN" altLang="en-US" sz="2667" b="1" dirty="0">
              <a:solidFill>
                <a:srgbClr val="FC611F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85423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ww.helpnetsecurity.com/wp-content/uploads/2016/06/githu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366" b="13314"/>
          <a:stretch/>
        </p:blipFill>
        <p:spPr bwMode="auto">
          <a:xfrm>
            <a:off x="0" y="0"/>
            <a:ext cx="12192000" cy="513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4010332" y="5575456"/>
            <a:ext cx="4171335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注册 </a:t>
            </a:r>
            <a:r>
              <a:rPr lang="en-US" altLang="zh-CN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Github </a:t>
            </a:r>
            <a:r>
              <a:rPr lang="zh-CN" altLang="en-US" sz="4267" b="1" dirty="0">
                <a:solidFill>
                  <a:srgbClr val="1C2B38"/>
                </a:solidFill>
                <a:latin typeface="+mj-lt"/>
                <a:ea typeface="Arial Unicode MS" pitchFamily="34" charset="-122"/>
                <a:cs typeface="Arial Unicode MS" pitchFamily="34" charset="-122"/>
              </a:rPr>
              <a:t>账号</a:t>
            </a:r>
          </a:p>
        </p:txBody>
      </p:sp>
    </p:spTree>
    <p:extLst>
      <p:ext uri="{BB962C8B-B14F-4D97-AF65-F5344CB8AC3E}">
        <p14:creationId xmlns:p14="http://schemas.microsoft.com/office/powerpoint/2010/main" xmlns="" val="3272494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12136</TotalTime>
  <Words>739</Words>
  <Application>Microsoft Office PowerPoint</Application>
  <PresentationFormat>自定义</PresentationFormat>
  <Paragraphs>177</Paragraphs>
  <Slides>30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1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PCHSDS</cp:lastModifiedBy>
  <cp:revision>43</cp:revision>
  <dcterms:created xsi:type="dcterms:W3CDTF">2016-08-24T11:19:54Z</dcterms:created>
  <dcterms:modified xsi:type="dcterms:W3CDTF">2018-04-15T14:38:23Z</dcterms:modified>
</cp:coreProperties>
</file>

<file path=docProps/thumbnail.jpeg>
</file>